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 id="2147483696" r:id="rId3"/>
  </p:sldMasterIdLst>
  <p:notesMasterIdLst>
    <p:notesMasterId r:id="rId42"/>
  </p:notesMasterIdLst>
  <p:handoutMasterIdLst>
    <p:handoutMasterId r:id="rId43"/>
  </p:handoutMasterIdLst>
  <p:sldIdLst>
    <p:sldId id="261" r:id="rId4"/>
    <p:sldId id="262" r:id="rId5"/>
    <p:sldId id="263" r:id="rId6"/>
    <p:sldId id="264" r:id="rId7"/>
    <p:sldId id="265" r:id="rId8"/>
    <p:sldId id="266" r:id="rId9"/>
    <p:sldId id="267" r:id="rId10"/>
    <p:sldId id="268" r:id="rId11"/>
    <p:sldId id="329" r:id="rId12"/>
    <p:sldId id="269" r:id="rId13"/>
    <p:sldId id="333" r:id="rId14"/>
    <p:sldId id="330" r:id="rId15"/>
    <p:sldId id="275" r:id="rId16"/>
    <p:sldId id="331" r:id="rId17"/>
    <p:sldId id="260" r:id="rId18"/>
    <p:sldId id="258" r:id="rId19"/>
    <p:sldId id="280" r:id="rId20"/>
    <p:sldId id="281" r:id="rId21"/>
    <p:sldId id="285" r:id="rId22"/>
    <p:sldId id="288" r:id="rId23"/>
    <p:sldId id="292" r:id="rId24"/>
    <p:sldId id="290" r:id="rId25"/>
    <p:sldId id="293" r:id="rId26"/>
    <p:sldId id="294" r:id="rId27"/>
    <p:sldId id="295" r:id="rId28"/>
    <p:sldId id="298" r:id="rId29"/>
    <p:sldId id="336" r:id="rId30"/>
    <p:sldId id="299" r:id="rId31"/>
    <p:sldId id="300" r:id="rId32"/>
    <p:sldId id="301" r:id="rId33"/>
    <p:sldId id="303" r:id="rId34"/>
    <p:sldId id="304" r:id="rId35"/>
    <p:sldId id="305" r:id="rId36"/>
    <p:sldId id="306" r:id="rId37"/>
    <p:sldId id="307" r:id="rId38"/>
    <p:sldId id="308" r:id="rId39"/>
    <p:sldId id="311" r:id="rId40"/>
    <p:sldId id="259"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3" d="100"/>
          <a:sy n="123" d="100"/>
        </p:scale>
        <p:origin x="-648" y="174"/>
      </p:cViewPr>
      <p:guideLst>
        <p:guide orient="horz" pos="2160"/>
        <p:guide pos="2880"/>
      </p:guideLst>
    </p:cSldViewPr>
  </p:slideViewPr>
  <p:notesTextViewPr>
    <p:cViewPr>
      <p:scale>
        <a:sx n="1" d="1"/>
        <a:sy n="1" d="1"/>
      </p:scale>
      <p:origin x="0" y="0"/>
    </p:cViewPr>
  </p:notesTextViewPr>
  <p:sorterViewPr>
    <p:cViewPr>
      <p:scale>
        <a:sx n="100" d="100"/>
        <a:sy n="100" d="100"/>
      </p:scale>
      <p:origin x="0" y="261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994C370-2C52-4362-88DB-CE263CAB883E}" type="datetimeFigureOut">
              <a:rPr lang="en-US" smtClean="0"/>
              <a:t>7/13/2015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D7BC159-9419-44D9-96B6-A87016E5899F}" type="slidenum">
              <a:rPr lang="en-US" smtClean="0"/>
              <a:t>‹#›</a:t>
            </a:fld>
            <a:endParaRPr lang="en-US"/>
          </a:p>
        </p:txBody>
      </p:sp>
    </p:spTree>
    <p:extLst>
      <p:ext uri="{BB962C8B-B14F-4D97-AF65-F5344CB8AC3E}">
        <p14:creationId xmlns:p14="http://schemas.microsoft.com/office/powerpoint/2010/main" val="147320646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63910E-071E-488E-97F1-0C0308415F24}" type="datetimeFigureOut">
              <a:rPr lang="en-US" smtClean="0"/>
              <a:t>7/13/2015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846CA1-59E2-4289-AF14-2AFE5BB1976F}" type="slidenum">
              <a:rPr lang="en-US" smtClean="0"/>
              <a:t>‹#›</a:t>
            </a:fld>
            <a:endParaRPr lang="en-US"/>
          </a:p>
        </p:txBody>
      </p:sp>
    </p:spTree>
    <p:extLst>
      <p:ext uri="{BB962C8B-B14F-4D97-AF65-F5344CB8AC3E}">
        <p14:creationId xmlns:p14="http://schemas.microsoft.com/office/powerpoint/2010/main" val="368845256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E369D4C-7CD4-4F2A-9829-A2BEC43EF876}"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897466"/>
            <a:r>
              <a:rPr lang="en-US" altLang="en-US" smtClean="0"/>
              <a:t>SEC is structured with its primary operations and headquarters in Washington DC.</a:t>
            </a:r>
          </a:p>
          <a:p>
            <a:pPr defTabSz="897466"/>
            <a:endParaRPr lang="en-US" altLang="en-US" smtClean="0"/>
          </a:p>
          <a:p>
            <a:pPr defTabSz="897466"/>
            <a:r>
              <a:rPr lang="en-US" altLang="en-US" smtClean="0"/>
              <a:t>That’s where the bulk of our employees are located, as well as all of our so-called policy divisions such as the Division of Corporation Finance, Division of Investment Management, Office of the Chief Counsel, Office of General Counsel and so on.</a:t>
            </a:r>
          </a:p>
          <a:p>
            <a:pPr defTabSz="897466"/>
            <a:endParaRPr lang="en-US" altLang="en-US" smtClean="0"/>
          </a:p>
          <a:p>
            <a:pPr defTabSz="897466"/>
            <a:r>
              <a:rPr lang="en-US" altLang="en-US" smtClean="0"/>
              <a:t>We have 11 regional offices spread across the country.  These offices are almost entirely comprised of Enforcement staff like myself, and our broker-dealer and investment adviser/investment company examination staff.</a:t>
            </a:r>
          </a:p>
          <a:p>
            <a:pPr defTabSz="897466"/>
            <a:endParaRPr lang="en-US" altLang="en-US" smtClean="0"/>
          </a:p>
          <a:p>
            <a:pPr defTabSz="897466"/>
            <a:r>
              <a:rPr lang="en-US" altLang="en-US" smtClean="0"/>
              <a:t>Each regional office has a primary region of responsibility, which is shown on this map, but there’s nothing that prevents us from pursuing cases in other parts of the country – that is, unlike US Attorney’s Offices, we investigate and litigate cases wherever our cases take us.  E.g., going to trial next month in New Mexico, and earlier this summer had a trial set in Southern California.</a:t>
            </a:r>
          </a:p>
          <a:p>
            <a:pPr defTabSz="897466"/>
            <a:endParaRPr lang="en-US" altLang="en-US" smtClean="0"/>
          </a:p>
          <a:p>
            <a:pPr defTabSz="897466"/>
            <a:r>
              <a:rPr lang="en-US" altLang="en-US" smtClean="0"/>
              <a:t>But generally our examiners focus on their own regions, and we in Enforcement do as well to promote efficiency and reduce travel costs.</a:t>
            </a:r>
          </a:p>
          <a:p>
            <a:pPr defTabSz="897466"/>
            <a:endParaRPr lang="en-US" altLang="en-US" smtClean="0"/>
          </a:p>
          <a:p>
            <a:pPr defTabSz="897466"/>
            <a:endParaRPr lang="en-US" altLang="en-US" smtClean="0"/>
          </a:p>
          <a:p>
            <a:pPr defTabSz="897466"/>
            <a:r>
              <a:rPr lang="en-US" altLang="en-US" smtClean="0"/>
              <a:t>Source:  U.S. Securities and Exchange Commission Fiscal Year 2013 Agency Financial Report</a:t>
            </a:r>
          </a:p>
          <a:p>
            <a:pPr defTabSz="897466"/>
            <a:endParaRPr lang="en-US" altLang="en-US" smtClean="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31731" indent="-281435">
              <a:defRPr>
                <a:solidFill>
                  <a:schemeClr val="tx1"/>
                </a:solidFill>
                <a:latin typeface="Arial" charset="0"/>
              </a:defRPr>
            </a:lvl2pPr>
            <a:lvl3pPr marL="1125741" indent="-225148">
              <a:defRPr>
                <a:solidFill>
                  <a:schemeClr val="tx1"/>
                </a:solidFill>
                <a:latin typeface="Arial" charset="0"/>
              </a:defRPr>
            </a:lvl3pPr>
            <a:lvl4pPr marL="1576037" indent="-225148">
              <a:defRPr>
                <a:solidFill>
                  <a:schemeClr val="tx1"/>
                </a:solidFill>
                <a:latin typeface="Arial" charset="0"/>
              </a:defRPr>
            </a:lvl4pPr>
            <a:lvl5pPr marL="2026333" indent="-225148">
              <a:defRPr>
                <a:solidFill>
                  <a:schemeClr val="tx1"/>
                </a:solidFill>
                <a:latin typeface="Arial" charset="0"/>
              </a:defRPr>
            </a:lvl5pPr>
            <a:lvl6pPr marL="2476630" indent="-225148" eaLnBrk="0" fontAlgn="base" hangingPunct="0">
              <a:spcBef>
                <a:spcPct val="0"/>
              </a:spcBef>
              <a:spcAft>
                <a:spcPct val="0"/>
              </a:spcAft>
              <a:defRPr>
                <a:solidFill>
                  <a:schemeClr val="tx1"/>
                </a:solidFill>
                <a:latin typeface="Arial" charset="0"/>
              </a:defRPr>
            </a:lvl6pPr>
            <a:lvl7pPr marL="2926926" indent="-225148" eaLnBrk="0" fontAlgn="base" hangingPunct="0">
              <a:spcBef>
                <a:spcPct val="0"/>
              </a:spcBef>
              <a:spcAft>
                <a:spcPct val="0"/>
              </a:spcAft>
              <a:defRPr>
                <a:solidFill>
                  <a:schemeClr val="tx1"/>
                </a:solidFill>
                <a:latin typeface="Arial" charset="0"/>
              </a:defRPr>
            </a:lvl7pPr>
            <a:lvl8pPr marL="3377222" indent="-225148" eaLnBrk="0" fontAlgn="base" hangingPunct="0">
              <a:spcBef>
                <a:spcPct val="0"/>
              </a:spcBef>
              <a:spcAft>
                <a:spcPct val="0"/>
              </a:spcAft>
              <a:defRPr>
                <a:solidFill>
                  <a:schemeClr val="tx1"/>
                </a:solidFill>
                <a:latin typeface="Arial" charset="0"/>
              </a:defRPr>
            </a:lvl8pPr>
            <a:lvl9pPr marL="3827518" indent="-225148" eaLnBrk="0" fontAlgn="base" hangingPunct="0">
              <a:spcBef>
                <a:spcPct val="0"/>
              </a:spcBef>
              <a:spcAft>
                <a:spcPct val="0"/>
              </a:spcAft>
              <a:defRPr>
                <a:solidFill>
                  <a:schemeClr val="tx1"/>
                </a:solidFill>
                <a:latin typeface="Arial" charset="0"/>
              </a:defRPr>
            </a:lvl9pPr>
          </a:lstStyle>
          <a:p>
            <a:fld id="{32E1A5E8-5CD4-4225-A4D9-C6163F913E42}" type="slidenum">
              <a:rPr lang="en-US" altLang="en-US" smtClean="0"/>
              <a:pPr/>
              <a:t>9</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31731" indent="-281435">
              <a:defRPr>
                <a:solidFill>
                  <a:schemeClr val="tx1"/>
                </a:solidFill>
                <a:latin typeface="Arial" charset="0"/>
              </a:defRPr>
            </a:lvl2pPr>
            <a:lvl3pPr marL="1125741" indent="-225148">
              <a:defRPr>
                <a:solidFill>
                  <a:schemeClr val="tx1"/>
                </a:solidFill>
                <a:latin typeface="Arial" charset="0"/>
              </a:defRPr>
            </a:lvl3pPr>
            <a:lvl4pPr marL="1576037" indent="-225148">
              <a:defRPr>
                <a:solidFill>
                  <a:schemeClr val="tx1"/>
                </a:solidFill>
                <a:latin typeface="Arial" charset="0"/>
              </a:defRPr>
            </a:lvl4pPr>
            <a:lvl5pPr marL="2026333" indent="-225148">
              <a:defRPr>
                <a:solidFill>
                  <a:schemeClr val="tx1"/>
                </a:solidFill>
                <a:latin typeface="Arial" charset="0"/>
              </a:defRPr>
            </a:lvl5pPr>
            <a:lvl6pPr marL="2476630" indent="-225148" eaLnBrk="0" fontAlgn="base" hangingPunct="0">
              <a:spcBef>
                <a:spcPct val="0"/>
              </a:spcBef>
              <a:spcAft>
                <a:spcPct val="0"/>
              </a:spcAft>
              <a:defRPr>
                <a:solidFill>
                  <a:schemeClr val="tx1"/>
                </a:solidFill>
                <a:latin typeface="Arial" charset="0"/>
              </a:defRPr>
            </a:lvl6pPr>
            <a:lvl7pPr marL="2926926" indent="-225148" eaLnBrk="0" fontAlgn="base" hangingPunct="0">
              <a:spcBef>
                <a:spcPct val="0"/>
              </a:spcBef>
              <a:spcAft>
                <a:spcPct val="0"/>
              </a:spcAft>
              <a:defRPr>
                <a:solidFill>
                  <a:schemeClr val="tx1"/>
                </a:solidFill>
                <a:latin typeface="Arial" charset="0"/>
              </a:defRPr>
            </a:lvl7pPr>
            <a:lvl8pPr marL="3377222" indent="-225148" eaLnBrk="0" fontAlgn="base" hangingPunct="0">
              <a:spcBef>
                <a:spcPct val="0"/>
              </a:spcBef>
              <a:spcAft>
                <a:spcPct val="0"/>
              </a:spcAft>
              <a:defRPr>
                <a:solidFill>
                  <a:schemeClr val="tx1"/>
                </a:solidFill>
                <a:latin typeface="Arial" charset="0"/>
              </a:defRPr>
            </a:lvl8pPr>
            <a:lvl9pPr marL="3827518" indent="-225148" eaLnBrk="0" fontAlgn="base" hangingPunct="0">
              <a:spcBef>
                <a:spcPct val="0"/>
              </a:spcBef>
              <a:spcAft>
                <a:spcPct val="0"/>
              </a:spcAft>
              <a:defRPr>
                <a:solidFill>
                  <a:schemeClr val="tx1"/>
                </a:solidFill>
                <a:latin typeface="Arial" charset="0"/>
              </a:defRPr>
            </a:lvl9pPr>
          </a:lstStyle>
          <a:p>
            <a:fld id="{9C401490-E304-47D2-A856-D867664631BF}" type="slidenum">
              <a:rPr lang="en-US" altLang="en-US" smtClean="0"/>
              <a:pPr/>
              <a:t>12</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E369D4C-7CD4-4F2A-9829-A2BEC43EF876}" type="slidenum">
              <a:rPr lang="en-US" smtClean="0"/>
              <a:pPr/>
              <a:t>13</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E369D4C-7CD4-4F2A-9829-A2BEC43EF876}" type="slidenum">
              <a:rPr lang="en-US" smtClean="0">
                <a:solidFill>
                  <a:prstClr val="black"/>
                </a:solidFill>
              </a:rPr>
              <a:pPr/>
              <a:t>26</a:t>
            </a:fld>
            <a:endParaRPr lang="en-US" dirty="0">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9F86E13D-3AF3-4144-A21C-B4E91F508F76}" type="slidenum">
              <a:rPr lang="en-US" smtClean="0"/>
              <a:pPr/>
              <a:t>38</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A35796C-6AAC-4A92-B62F-5BEC2C61821A}" type="datetime1">
              <a:rPr lang="en-US" smtClean="0"/>
              <a:t>7/13/2015</a:t>
            </a:fld>
            <a:endParaRPr lang="en-US"/>
          </a:p>
        </p:txBody>
      </p:sp>
      <p:sp>
        <p:nvSpPr>
          <p:cNvPr id="5" name="Footer Placeholder 4"/>
          <p:cNvSpPr>
            <a:spLocks noGrp="1"/>
          </p:cNvSpPr>
          <p:nvPr>
            <p:ph type="ftr" sz="quarter" idx="11"/>
          </p:nvPr>
        </p:nvSpPr>
        <p:spPr/>
        <p:txBody>
          <a:bodyPr/>
          <a:lstStyle/>
          <a:p>
            <a:r>
              <a:rPr lang="en-US" smtClean="0"/>
              <a:t>Law Enforcement Confidential</a:t>
            </a:r>
            <a:endParaRPr lang="en-US"/>
          </a:p>
        </p:txBody>
      </p:sp>
      <p:sp>
        <p:nvSpPr>
          <p:cNvPr id="6" name="Slide Number Placeholder 5"/>
          <p:cNvSpPr>
            <a:spLocks noGrp="1"/>
          </p:cNvSpPr>
          <p:nvPr>
            <p:ph type="sldNum" sz="quarter" idx="12"/>
          </p:nvPr>
        </p:nvSpPr>
        <p:spPr/>
        <p:txBody>
          <a:bodyPr/>
          <a:lstStyle/>
          <a:p>
            <a:fld id="{A46A7FD1-EE03-4288-AAF4-18963DD83AF0}" type="slidenum">
              <a:rPr lang="en-US" smtClean="0"/>
              <a:t>‹#›</a:t>
            </a:fld>
            <a:endParaRPr lang="en-US"/>
          </a:p>
        </p:txBody>
      </p:sp>
    </p:spTree>
    <p:extLst>
      <p:ext uri="{BB962C8B-B14F-4D97-AF65-F5344CB8AC3E}">
        <p14:creationId xmlns:p14="http://schemas.microsoft.com/office/powerpoint/2010/main" val="3834734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D22EA6-F837-41C6-8AC6-51E833DB2262}" type="datetime1">
              <a:rPr lang="en-US" smtClean="0"/>
              <a:t>7/13/2015</a:t>
            </a:fld>
            <a:endParaRPr lang="en-US"/>
          </a:p>
        </p:txBody>
      </p:sp>
      <p:sp>
        <p:nvSpPr>
          <p:cNvPr id="5" name="Footer Placeholder 4"/>
          <p:cNvSpPr>
            <a:spLocks noGrp="1"/>
          </p:cNvSpPr>
          <p:nvPr>
            <p:ph type="ftr" sz="quarter" idx="11"/>
          </p:nvPr>
        </p:nvSpPr>
        <p:spPr/>
        <p:txBody>
          <a:bodyPr/>
          <a:lstStyle/>
          <a:p>
            <a:r>
              <a:rPr lang="en-US" smtClean="0"/>
              <a:t>Law Enforcement Confidential</a:t>
            </a:r>
            <a:endParaRPr lang="en-US"/>
          </a:p>
        </p:txBody>
      </p:sp>
      <p:sp>
        <p:nvSpPr>
          <p:cNvPr id="6" name="Slide Number Placeholder 5"/>
          <p:cNvSpPr>
            <a:spLocks noGrp="1"/>
          </p:cNvSpPr>
          <p:nvPr>
            <p:ph type="sldNum" sz="quarter" idx="12"/>
          </p:nvPr>
        </p:nvSpPr>
        <p:spPr/>
        <p:txBody>
          <a:bodyPr/>
          <a:lstStyle/>
          <a:p>
            <a:fld id="{A46A7FD1-EE03-4288-AAF4-18963DD83AF0}" type="slidenum">
              <a:rPr lang="en-US" smtClean="0"/>
              <a:t>‹#›</a:t>
            </a:fld>
            <a:endParaRPr lang="en-US"/>
          </a:p>
        </p:txBody>
      </p:sp>
    </p:spTree>
    <p:extLst>
      <p:ext uri="{BB962C8B-B14F-4D97-AF65-F5344CB8AC3E}">
        <p14:creationId xmlns:p14="http://schemas.microsoft.com/office/powerpoint/2010/main" val="741515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A2A5FD-E1ED-4CBA-A4EA-F90A7C85FED2}" type="datetime1">
              <a:rPr lang="en-US" smtClean="0"/>
              <a:t>7/13/2015</a:t>
            </a:fld>
            <a:endParaRPr lang="en-US"/>
          </a:p>
        </p:txBody>
      </p:sp>
      <p:sp>
        <p:nvSpPr>
          <p:cNvPr id="5" name="Footer Placeholder 4"/>
          <p:cNvSpPr>
            <a:spLocks noGrp="1"/>
          </p:cNvSpPr>
          <p:nvPr>
            <p:ph type="ftr" sz="quarter" idx="11"/>
          </p:nvPr>
        </p:nvSpPr>
        <p:spPr/>
        <p:txBody>
          <a:bodyPr/>
          <a:lstStyle/>
          <a:p>
            <a:r>
              <a:rPr lang="en-US" smtClean="0"/>
              <a:t>Law Enforcement Confidential</a:t>
            </a:r>
            <a:endParaRPr lang="en-US"/>
          </a:p>
        </p:txBody>
      </p:sp>
      <p:sp>
        <p:nvSpPr>
          <p:cNvPr id="6" name="Slide Number Placeholder 5"/>
          <p:cNvSpPr>
            <a:spLocks noGrp="1"/>
          </p:cNvSpPr>
          <p:nvPr>
            <p:ph type="sldNum" sz="quarter" idx="12"/>
          </p:nvPr>
        </p:nvSpPr>
        <p:spPr/>
        <p:txBody>
          <a:bodyPr/>
          <a:lstStyle/>
          <a:p>
            <a:fld id="{A46A7FD1-EE03-4288-AAF4-18963DD83AF0}" type="slidenum">
              <a:rPr lang="en-US" smtClean="0"/>
              <a:t>‹#›</a:t>
            </a:fld>
            <a:endParaRPr lang="en-US"/>
          </a:p>
        </p:txBody>
      </p:sp>
    </p:spTree>
    <p:extLst>
      <p:ext uri="{BB962C8B-B14F-4D97-AF65-F5344CB8AC3E}">
        <p14:creationId xmlns:p14="http://schemas.microsoft.com/office/powerpoint/2010/main" val="21057463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303C3C-6F35-4385-8CA3-16082198099F}" type="datetime1">
              <a:rPr lang="en-US" smtClean="0">
                <a:solidFill>
                  <a:prstClr val="black">
                    <a:tint val="75000"/>
                  </a:prstClr>
                </a:solidFill>
              </a:rPr>
              <a:t>7/13/2015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Law Enforcement Confidential</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7CF25F6-FE55-4EE7-9DF4-61E04936BE8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445399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78444C-7CF7-4B45-8C42-4171DC14AB6C}" type="datetime1">
              <a:rPr lang="en-US" smtClean="0">
                <a:solidFill>
                  <a:prstClr val="black">
                    <a:tint val="75000"/>
                  </a:prstClr>
                </a:solidFill>
              </a:rPr>
              <a:t>7/13/2015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Law Enforcement Confidential</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7CF25F6-FE55-4EE7-9DF4-61E04936BE8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69944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AC13C0-FEBE-4064-90D9-23B28514D961}" type="datetime1">
              <a:rPr lang="en-US" smtClean="0">
                <a:solidFill>
                  <a:prstClr val="black">
                    <a:tint val="75000"/>
                  </a:prstClr>
                </a:solidFill>
              </a:rPr>
              <a:t>7/13/2015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Law Enforcement Confidential</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7CF25F6-FE55-4EE7-9DF4-61E04936BE8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431723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229ED8C-B16D-468D-8EB4-F20CE24D355C}" type="datetime1">
              <a:rPr lang="en-US" smtClean="0">
                <a:solidFill>
                  <a:prstClr val="black">
                    <a:tint val="75000"/>
                  </a:prstClr>
                </a:solidFill>
              </a:rPr>
              <a:t>7/13/2015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Law Enforcement Confidential</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7CF25F6-FE55-4EE7-9DF4-61E04936BE8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95036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966AE1-1CF8-4612-90CE-1D17FA35A978}" type="datetime1">
              <a:rPr lang="en-US" smtClean="0">
                <a:solidFill>
                  <a:prstClr val="black">
                    <a:tint val="75000"/>
                  </a:prstClr>
                </a:solidFill>
              </a:rPr>
              <a:t>7/13/2015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r>
              <a:rPr lang="en-US" smtClean="0">
                <a:solidFill>
                  <a:prstClr val="black">
                    <a:tint val="75000"/>
                  </a:prstClr>
                </a:solidFill>
              </a:rPr>
              <a:t>Law Enforcement Confidential</a:t>
            </a: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7CF25F6-FE55-4EE7-9DF4-61E04936BE8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581277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6171C1-5B5D-4C1A-B202-7F310A0FAEF6}" type="datetime1">
              <a:rPr lang="en-US" smtClean="0">
                <a:solidFill>
                  <a:prstClr val="black">
                    <a:tint val="75000"/>
                  </a:prstClr>
                </a:solidFill>
              </a:rPr>
              <a:t>7/13/2015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Law Enforcement Confidential</a:t>
            </a: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7CF25F6-FE55-4EE7-9DF4-61E04936BE8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694187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911F41-37D0-47A9-943A-CAF0C74464F1}" type="datetime1">
              <a:rPr lang="en-US" smtClean="0">
                <a:solidFill>
                  <a:prstClr val="black">
                    <a:tint val="75000"/>
                  </a:prstClr>
                </a:solidFill>
              </a:rPr>
              <a:t>7/13/2015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r>
              <a:rPr lang="en-US" smtClean="0">
                <a:solidFill>
                  <a:prstClr val="black">
                    <a:tint val="75000"/>
                  </a:prstClr>
                </a:solidFill>
              </a:rPr>
              <a:t>Law Enforcement Confidential</a:t>
            </a: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7CF25F6-FE55-4EE7-9DF4-61E04936BE8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194806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02081C-FF04-440F-A60E-DC33D42CC69D}" type="datetime1">
              <a:rPr lang="en-US" smtClean="0">
                <a:solidFill>
                  <a:prstClr val="black">
                    <a:tint val="75000"/>
                  </a:prstClr>
                </a:solidFill>
              </a:rPr>
              <a:t>7/13/2015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Law Enforcement Confidential</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7CF25F6-FE55-4EE7-9DF4-61E04936BE8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340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77E8D7-8417-4D74-B0FE-99DD4E813EB3}" type="datetime1">
              <a:rPr lang="en-US" smtClean="0"/>
              <a:t>7/13/2015</a:t>
            </a:fld>
            <a:endParaRPr lang="en-US"/>
          </a:p>
        </p:txBody>
      </p:sp>
      <p:sp>
        <p:nvSpPr>
          <p:cNvPr id="5" name="Footer Placeholder 4"/>
          <p:cNvSpPr>
            <a:spLocks noGrp="1"/>
          </p:cNvSpPr>
          <p:nvPr>
            <p:ph type="ftr" sz="quarter" idx="11"/>
          </p:nvPr>
        </p:nvSpPr>
        <p:spPr/>
        <p:txBody>
          <a:bodyPr/>
          <a:lstStyle/>
          <a:p>
            <a:r>
              <a:rPr lang="en-US" smtClean="0"/>
              <a:t>Law Enforcement Confidential</a:t>
            </a:r>
            <a:endParaRPr lang="en-US"/>
          </a:p>
        </p:txBody>
      </p:sp>
      <p:sp>
        <p:nvSpPr>
          <p:cNvPr id="6" name="Slide Number Placeholder 5"/>
          <p:cNvSpPr>
            <a:spLocks noGrp="1"/>
          </p:cNvSpPr>
          <p:nvPr>
            <p:ph type="sldNum" sz="quarter" idx="12"/>
          </p:nvPr>
        </p:nvSpPr>
        <p:spPr/>
        <p:txBody>
          <a:bodyPr/>
          <a:lstStyle/>
          <a:p>
            <a:fld id="{A46A7FD1-EE03-4288-AAF4-18963DD83AF0}" type="slidenum">
              <a:rPr lang="en-US" smtClean="0"/>
              <a:t>‹#›</a:t>
            </a:fld>
            <a:endParaRPr lang="en-US"/>
          </a:p>
        </p:txBody>
      </p:sp>
    </p:spTree>
    <p:extLst>
      <p:ext uri="{BB962C8B-B14F-4D97-AF65-F5344CB8AC3E}">
        <p14:creationId xmlns:p14="http://schemas.microsoft.com/office/powerpoint/2010/main" val="8582369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E35453-ADDC-4011-B7B7-5B49E734B0B8}" type="datetime1">
              <a:rPr lang="en-US" smtClean="0">
                <a:solidFill>
                  <a:prstClr val="black">
                    <a:tint val="75000"/>
                  </a:prstClr>
                </a:solidFill>
              </a:rPr>
              <a:t>7/13/2015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Law Enforcement Confidential</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7CF25F6-FE55-4EE7-9DF4-61E04936BE8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631948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59FB46-BE03-4B19-94FD-03DB6D635045}" type="datetime1">
              <a:rPr lang="en-US" smtClean="0">
                <a:solidFill>
                  <a:prstClr val="black">
                    <a:tint val="75000"/>
                  </a:prstClr>
                </a:solidFill>
              </a:rPr>
              <a:t>7/13/2015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Law Enforcement Confidential</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7CF25F6-FE55-4EE7-9DF4-61E04936BE8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491638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FDCC7D-6D5E-4DE0-A55D-D50A34BB746D}" type="datetime1">
              <a:rPr lang="en-US" smtClean="0">
                <a:solidFill>
                  <a:prstClr val="black">
                    <a:tint val="75000"/>
                  </a:prstClr>
                </a:solidFill>
              </a:rPr>
              <a:t>7/13/2015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Law Enforcement Confidential</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7CF25F6-FE55-4EE7-9DF4-61E04936BE8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711861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3B2856A-984C-4780-85D3-E695F91BC0C8}" type="datetime1">
              <a:rPr lang="en-US" smtClean="0">
                <a:solidFill>
                  <a:prstClr val="black">
                    <a:tint val="75000"/>
                  </a:prstClr>
                </a:solidFill>
              </a:rPr>
              <a:t>7/13/2015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Law Enforcement Confidential</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6A7FD1-EE03-4288-AAF4-18963DD83AF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675226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AE5F52-DDAA-4DF6-91C1-D675887A7E31}" type="datetime1">
              <a:rPr lang="en-US" smtClean="0">
                <a:solidFill>
                  <a:prstClr val="black">
                    <a:tint val="75000"/>
                  </a:prstClr>
                </a:solidFill>
              </a:rPr>
              <a:t>7/13/2015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Law Enforcement Confidential</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6A7FD1-EE03-4288-AAF4-18963DD83AF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239952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99DBDB-3B2F-4461-9149-6CC953085934}" type="datetime1">
              <a:rPr lang="en-US" smtClean="0">
                <a:solidFill>
                  <a:prstClr val="black">
                    <a:tint val="75000"/>
                  </a:prstClr>
                </a:solidFill>
              </a:rPr>
              <a:t>7/13/2015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Law Enforcement Confidential</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6A7FD1-EE03-4288-AAF4-18963DD83AF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3154682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F6041A-BB95-4DC4-A954-C4BCA55EBA77}" type="datetime1">
              <a:rPr lang="en-US" smtClean="0">
                <a:solidFill>
                  <a:prstClr val="black">
                    <a:tint val="75000"/>
                  </a:prstClr>
                </a:solidFill>
              </a:rPr>
              <a:t>7/13/2015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Law Enforcement Confidential</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46A7FD1-EE03-4288-AAF4-18963DD83AF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2308006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1B0FC0B-B2C4-4174-96C5-4E4F8948E23D}" type="datetime1">
              <a:rPr lang="en-US" smtClean="0">
                <a:solidFill>
                  <a:prstClr val="black">
                    <a:tint val="75000"/>
                  </a:prstClr>
                </a:solidFill>
              </a:rPr>
              <a:t>7/13/2015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r>
              <a:rPr lang="en-US" smtClean="0">
                <a:solidFill>
                  <a:prstClr val="black">
                    <a:tint val="75000"/>
                  </a:prstClr>
                </a:solidFill>
              </a:rPr>
              <a:t>Law Enforcement Confidential</a:t>
            </a: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46A7FD1-EE03-4288-AAF4-18963DD83AF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882269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B1A6F5A-B809-4AC0-8E54-8713C6334956}" type="datetime1">
              <a:rPr lang="en-US" smtClean="0">
                <a:solidFill>
                  <a:prstClr val="black">
                    <a:tint val="75000"/>
                  </a:prstClr>
                </a:solidFill>
              </a:rPr>
              <a:t>7/13/2015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Law Enforcement Confidential</a:t>
            </a: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46A7FD1-EE03-4288-AAF4-18963DD83AF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6563407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D9A9AF-E98D-4984-9179-CB7CB772FD96}" type="datetime1">
              <a:rPr lang="en-US" smtClean="0">
                <a:solidFill>
                  <a:prstClr val="black">
                    <a:tint val="75000"/>
                  </a:prstClr>
                </a:solidFill>
              </a:rPr>
              <a:t>7/13/2015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r>
              <a:rPr lang="en-US" smtClean="0">
                <a:solidFill>
                  <a:prstClr val="black">
                    <a:tint val="75000"/>
                  </a:prstClr>
                </a:solidFill>
              </a:rPr>
              <a:t>Law Enforcement Confidential</a:t>
            </a: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46A7FD1-EE03-4288-AAF4-18963DD83AF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1584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64A654-5D2C-4BBD-81B5-3A698425613F}" type="datetime1">
              <a:rPr lang="en-US" smtClean="0"/>
              <a:t>7/13/2015</a:t>
            </a:fld>
            <a:endParaRPr lang="en-US"/>
          </a:p>
        </p:txBody>
      </p:sp>
      <p:sp>
        <p:nvSpPr>
          <p:cNvPr id="5" name="Footer Placeholder 4"/>
          <p:cNvSpPr>
            <a:spLocks noGrp="1"/>
          </p:cNvSpPr>
          <p:nvPr>
            <p:ph type="ftr" sz="quarter" idx="11"/>
          </p:nvPr>
        </p:nvSpPr>
        <p:spPr/>
        <p:txBody>
          <a:bodyPr/>
          <a:lstStyle/>
          <a:p>
            <a:r>
              <a:rPr lang="en-US" smtClean="0"/>
              <a:t>Law Enforcement Confidential</a:t>
            </a:r>
            <a:endParaRPr lang="en-US"/>
          </a:p>
        </p:txBody>
      </p:sp>
      <p:sp>
        <p:nvSpPr>
          <p:cNvPr id="6" name="Slide Number Placeholder 5"/>
          <p:cNvSpPr>
            <a:spLocks noGrp="1"/>
          </p:cNvSpPr>
          <p:nvPr>
            <p:ph type="sldNum" sz="quarter" idx="12"/>
          </p:nvPr>
        </p:nvSpPr>
        <p:spPr/>
        <p:txBody>
          <a:bodyPr/>
          <a:lstStyle/>
          <a:p>
            <a:fld id="{A46A7FD1-EE03-4288-AAF4-18963DD83AF0}" type="slidenum">
              <a:rPr lang="en-US" smtClean="0"/>
              <a:t>‹#›</a:t>
            </a:fld>
            <a:endParaRPr lang="en-US"/>
          </a:p>
        </p:txBody>
      </p:sp>
    </p:spTree>
    <p:extLst>
      <p:ext uri="{BB962C8B-B14F-4D97-AF65-F5344CB8AC3E}">
        <p14:creationId xmlns:p14="http://schemas.microsoft.com/office/powerpoint/2010/main" val="148552597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2132CE-9D84-4F80-A882-786DD169E8D2}" type="datetime1">
              <a:rPr lang="en-US" smtClean="0">
                <a:solidFill>
                  <a:prstClr val="black">
                    <a:tint val="75000"/>
                  </a:prstClr>
                </a:solidFill>
              </a:rPr>
              <a:t>7/13/2015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Law Enforcement Confidential</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46A7FD1-EE03-4288-AAF4-18963DD83AF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6845869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97CB11-D0CE-4B5C-82E7-AD5BA2D4257D}" type="datetime1">
              <a:rPr lang="en-US" smtClean="0">
                <a:solidFill>
                  <a:prstClr val="black">
                    <a:tint val="75000"/>
                  </a:prstClr>
                </a:solidFill>
              </a:rPr>
              <a:t>7/13/2015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Law Enforcement Confidential</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46A7FD1-EE03-4288-AAF4-18963DD83AF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0242846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56AA76-5DF5-4368-8E52-ED0919D2D2A9}" type="datetime1">
              <a:rPr lang="en-US" smtClean="0">
                <a:solidFill>
                  <a:prstClr val="black">
                    <a:tint val="75000"/>
                  </a:prstClr>
                </a:solidFill>
              </a:rPr>
              <a:t>7/13/2015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Law Enforcement Confidential</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6A7FD1-EE03-4288-AAF4-18963DD83AF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5259468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122C73-54B2-4A33-BAD7-E18E531BDF07}" type="datetime1">
              <a:rPr lang="en-US" smtClean="0">
                <a:solidFill>
                  <a:prstClr val="black">
                    <a:tint val="75000"/>
                  </a:prstClr>
                </a:solidFill>
              </a:rPr>
              <a:t>7/13/2015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Law Enforcement Confidential</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6A7FD1-EE03-4288-AAF4-18963DD83AF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00994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39045D7-B006-46B4-8670-505344A22DDD}" type="datetime1">
              <a:rPr lang="en-US" smtClean="0"/>
              <a:t>7/13/2015</a:t>
            </a:fld>
            <a:endParaRPr lang="en-US"/>
          </a:p>
        </p:txBody>
      </p:sp>
      <p:sp>
        <p:nvSpPr>
          <p:cNvPr id="6" name="Footer Placeholder 5"/>
          <p:cNvSpPr>
            <a:spLocks noGrp="1"/>
          </p:cNvSpPr>
          <p:nvPr>
            <p:ph type="ftr" sz="quarter" idx="11"/>
          </p:nvPr>
        </p:nvSpPr>
        <p:spPr/>
        <p:txBody>
          <a:bodyPr/>
          <a:lstStyle/>
          <a:p>
            <a:r>
              <a:rPr lang="en-US" smtClean="0"/>
              <a:t>Law Enforcement Confidential</a:t>
            </a:r>
            <a:endParaRPr lang="en-US"/>
          </a:p>
        </p:txBody>
      </p:sp>
      <p:sp>
        <p:nvSpPr>
          <p:cNvPr id="7" name="Slide Number Placeholder 6"/>
          <p:cNvSpPr>
            <a:spLocks noGrp="1"/>
          </p:cNvSpPr>
          <p:nvPr>
            <p:ph type="sldNum" sz="quarter" idx="12"/>
          </p:nvPr>
        </p:nvSpPr>
        <p:spPr/>
        <p:txBody>
          <a:bodyPr/>
          <a:lstStyle/>
          <a:p>
            <a:fld id="{A46A7FD1-EE03-4288-AAF4-18963DD83AF0}" type="slidenum">
              <a:rPr lang="en-US" smtClean="0"/>
              <a:t>‹#›</a:t>
            </a:fld>
            <a:endParaRPr lang="en-US"/>
          </a:p>
        </p:txBody>
      </p:sp>
    </p:spTree>
    <p:extLst>
      <p:ext uri="{BB962C8B-B14F-4D97-AF65-F5344CB8AC3E}">
        <p14:creationId xmlns:p14="http://schemas.microsoft.com/office/powerpoint/2010/main" val="2239595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4B269E-7868-4CA6-810A-C14E91103261}" type="datetime1">
              <a:rPr lang="en-US" smtClean="0"/>
              <a:t>7/13/2015</a:t>
            </a:fld>
            <a:endParaRPr lang="en-US"/>
          </a:p>
        </p:txBody>
      </p:sp>
      <p:sp>
        <p:nvSpPr>
          <p:cNvPr id="8" name="Footer Placeholder 7"/>
          <p:cNvSpPr>
            <a:spLocks noGrp="1"/>
          </p:cNvSpPr>
          <p:nvPr>
            <p:ph type="ftr" sz="quarter" idx="11"/>
          </p:nvPr>
        </p:nvSpPr>
        <p:spPr/>
        <p:txBody>
          <a:bodyPr/>
          <a:lstStyle/>
          <a:p>
            <a:r>
              <a:rPr lang="en-US" smtClean="0"/>
              <a:t>Law Enforcement Confidential</a:t>
            </a:r>
            <a:endParaRPr lang="en-US"/>
          </a:p>
        </p:txBody>
      </p:sp>
      <p:sp>
        <p:nvSpPr>
          <p:cNvPr id="9" name="Slide Number Placeholder 8"/>
          <p:cNvSpPr>
            <a:spLocks noGrp="1"/>
          </p:cNvSpPr>
          <p:nvPr>
            <p:ph type="sldNum" sz="quarter" idx="12"/>
          </p:nvPr>
        </p:nvSpPr>
        <p:spPr/>
        <p:txBody>
          <a:bodyPr/>
          <a:lstStyle/>
          <a:p>
            <a:fld id="{A46A7FD1-EE03-4288-AAF4-18963DD83AF0}" type="slidenum">
              <a:rPr lang="en-US" smtClean="0"/>
              <a:t>‹#›</a:t>
            </a:fld>
            <a:endParaRPr lang="en-US"/>
          </a:p>
        </p:txBody>
      </p:sp>
    </p:spTree>
    <p:extLst>
      <p:ext uri="{BB962C8B-B14F-4D97-AF65-F5344CB8AC3E}">
        <p14:creationId xmlns:p14="http://schemas.microsoft.com/office/powerpoint/2010/main" val="2523672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8C223C2-F649-4E34-880C-BC0FB4C596AA}" type="datetime1">
              <a:rPr lang="en-US" smtClean="0"/>
              <a:t>7/13/2015</a:t>
            </a:fld>
            <a:endParaRPr lang="en-US"/>
          </a:p>
        </p:txBody>
      </p:sp>
      <p:sp>
        <p:nvSpPr>
          <p:cNvPr id="4" name="Footer Placeholder 3"/>
          <p:cNvSpPr>
            <a:spLocks noGrp="1"/>
          </p:cNvSpPr>
          <p:nvPr>
            <p:ph type="ftr" sz="quarter" idx="11"/>
          </p:nvPr>
        </p:nvSpPr>
        <p:spPr/>
        <p:txBody>
          <a:bodyPr/>
          <a:lstStyle/>
          <a:p>
            <a:r>
              <a:rPr lang="en-US" smtClean="0"/>
              <a:t>Law Enforcement Confidential</a:t>
            </a:r>
            <a:endParaRPr lang="en-US"/>
          </a:p>
        </p:txBody>
      </p:sp>
      <p:sp>
        <p:nvSpPr>
          <p:cNvPr id="5" name="Slide Number Placeholder 4"/>
          <p:cNvSpPr>
            <a:spLocks noGrp="1"/>
          </p:cNvSpPr>
          <p:nvPr>
            <p:ph type="sldNum" sz="quarter" idx="12"/>
          </p:nvPr>
        </p:nvSpPr>
        <p:spPr/>
        <p:txBody>
          <a:bodyPr/>
          <a:lstStyle/>
          <a:p>
            <a:fld id="{A46A7FD1-EE03-4288-AAF4-18963DD83AF0}" type="slidenum">
              <a:rPr lang="en-US" smtClean="0"/>
              <a:t>‹#›</a:t>
            </a:fld>
            <a:endParaRPr lang="en-US"/>
          </a:p>
        </p:txBody>
      </p:sp>
    </p:spTree>
    <p:extLst>
      <p:ext uri="{BB962C8B-B14F-4D97-AF65-F5344CB8AC3E}">
        <p14:creationId xmlns:p14="http://schemas.microsoft.com/office/powerpoint/2010/main" val="3163046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C2D201-A74D-44EA-94E2-06E4C1BED75B}" type="datetime1">
              <a:rPr lang="en-US" smtClean="0"/>
              <a:t>7/13/2015</a:t>
            </a:fld>
            <a:endParaRPr lang="en-US"/>
          </a:p>
        </p:txBody>
      </p:sp>
      <p:sp>
        <p:nvSpPr>
          <p:cNvPr id="3" name="Footer Placeholder 2"/>
          <p:cNvSpPr>
            <a:spLocks noGrp="1"/>
          </p:cNvSpPr>
          <p:nvPr>
            <p:ph type="ftr" sz="quarter" idx="11"/>
          </p:nvPr>
        </p:nvSpPr>
        <p:spPr/>
        <p:txBody>
          <a:bodyPr/>
          <a:lstStyle/>
          <a:p>
            <a:r>
              <a:rPr lang="en-US" smtClean="0"/>
              <a:t>Law Enforcement Confidential</a:t>
            </a:r>
            <a:endParaRPr lang="en-US"/>
          </a:p>
        </p:txBody>
      </p:sp>
      <p:sp>
        <p:nvSpPr>
          <p:cNvPr id="4" name="Slide Number Placeholder 3"/>
          <p:cNvSpPr>
            <a:spLocks noGrp="1"/>
          </p:cNvSpPr>
          <p:nvPr>
            <p:ph type="sldNum" sz="quarter" idx="12"/>
          </p:nvPr>
        </p:nvSpPr>
        <p:spPr/>
        <p:txBody>
          <a:bodyPr/>
          <a:lstStyle/>
          <a:p>
            <a:fld id="{A46A7FD1-EE03-4288-AAF4-18963DD83AF0}" type="slidenum">
              <a:rPr lang="en-US" smtClean="0"/>
              <a:t>‹#›</a:t>
            </a:fld>
            <a:endParaRPr lang="en-US"/>
          </a:p>
        </p:txBody>
      </p:sp>
    </p:spTree>
    <p:extLst>
      <p:ext uri="{BB962C8B-B14F-4D97-AF65-F5344CB8AC3E}">
        <p14:creationId xmlns:p14="http://schemas.microsoft.com/office/powerpoint/2010/main" val="922179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F4A28C-4B55-4892-A4D5-C9C62DC5FB5D}" type="datetime1">
              <a:rPr lang="en-US" smtClean="0"/>
              <a:t>7/13/2015</a:t>
            </a:fld>
            <a:endParaRPr lang="en-US"/>
          </a:p>
        </p:txBody>
      </p:sp>
      <p:sp>
        <p:nvSpPr>
          <p:cNvPr id="6" name="Footer Placeholder 5"/>
          <p:cNvSpPr>
            <a:spLocks noGrp="1"/>
          </p:cNvSpPr>
          <p:nvPr>
            <p:ph type="ftr" sz="quarter" idx="11"/>
          </p:nvPr>
        </p:nvSpPr>
        <p:spPr/>
        <p:txBody>
          <a:bodyPr/>
          <a:lstStyle/>
          <a:p>
            <a:r>
              <a:rPr lang="en-US" smtClean="0"/>
              <a:t>Law Enforcement Confidential</a:t>
            </a:r>
            <a:endParaRPr lang="en-US"/>
          </a:p>
        </p:txBody>
      </p:sp>
      <p:sp>
        <p:nvSpPr>
          <p:cNvPr id="7" name="Slide Number Placeholder 6"/>
          <p:cNvSpPr>
            <a:spLocks noGrp="1"/>
          </p:cNvSpPr>
          <p:nvPr>
            <p:ph type="sldNum" sz="quarter" idx="12"/>
          </p:nvPr>
        </p:nvSpPr>
        <p:spPr/>
        <p:txBody>
          <a:bodyPr/>
          <a:lstStyle/>
          <a:p>
            <a:fld id="{A46A7FD1-EE03-4288-AAF4-18963DD83AF0}" type="slidenum">
              <a:rPr lang="en-US" smtClean="0"/>
              <a:t>‹#›</a:t>
            </a:fld>
            <a:endParaRPr lang="en-US"/>
          </a:p>
        </p:txBody>
      </p:sp>
    </p:spTree>
    <p:extLst>
      <p:ext uri="{BB962C8B-B14F-4D97-AF65-F5344CB8AC3E}">
        <p14:creationId xmlns:p14="http://schemas.microsoft.com/office/powerpoint/2010/main" val="3212327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EAC362-10A4-4F0E-897C-8DC6D403EDF9}" type="datetime1">
              <a:rPr lang="en-US" smtClean="0"/>
              <a:t>7/13/2015</a:t>
            </a:fld>
            <a:endParaRPr lang="en-US"/>
          </a:p>
        </p:txBody>
      </p:sp>
      <p:sp>
        <p:nvSpPr>
          <p:cNvPr id="6" name="Footer Placeholder 5"/>
          <p:cNvSpPr>
            <a:spLocks noGrp="1"/>
          </p:cNvSpPr>
          <p:nvPr>
            <p:ph type="ftr" sz="quarter" idx="11"/>
          </p:nvPr>
        </p:nvSpPr>
        <p:spPr/>
        <p:txBody>
          <a:bodyPr/>
          <a:lstStyle/>
          <a:p>
            <a:r>
              <a:rPr lang="en-US" smtClean="0"/>
              <a:t>Law Enforcement Confidential</a:t>
            </a:r>
            <a:endParaRPr lang="en-US"/>
          </a:p>
        </p:txBody>
      </p:sp>
      <p:sp>
        <p:nvSpPr>
          <p:cNvPr id="7" name="Slide Number Placeholder 6"/>
          <p:cNvSpPr>
            <a:spLocks noGrp="1"/>
          </p:cNvSpPr>
          <p:nvPr>
            <p:ph type="sldNum" sz="quarter" idx="12"/>
          </p:nvPr>
        </p:nvSpPr>
        <p:spPr/>
        <p:txBody>
          <a:bodyPr/>
          <a:lstStyle/>
          <a:p>
            <a:fld id="{A46A7FD1-EE03-4288-AAF4-18963DD83AF0}" type="slidenum">
              <a:rPr lang="en-US" smtClean="0"/>
              <a:t>‹#›</a:t>
            </a:fld>
            <a:endParaRPr lang="en-US"/>
          </a:p>
        </p:txBody>
      </p:sp>
    </p:spTree>
    <p:extLst>
      <p:ext uri="{BB962C8B-B14F-4D97-AF65-F5344CB8AC3E}">
        <p14:creationId xmlns:p14="http://schemas.microsoft.com/office/powerpoint/2010/main" val="1847616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9C2FAF-AAB2-458B-9929-F92356FD3559}" type="datetime1">
              <a:rPr lang="en-US" smtClean="0"/>
              <a:t>7/13/2015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Law Enforcement Confidential</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6A7FD1-EE03-4288-AAF4-18963DD83AF0}" type="slidenum">
              <a:rPr lang="en-US" smtClean="0"/>
              <a:t>‹#›</a:t>
            </a:fld>
            <a:endParaRPr lang="en-US"/>
          </a:p>
        </p:txBody>
      </p:sp>
    </p:spTree>
    <p:extLst>
      <p:ext uri="{BB962C8B-B14F-4D97-AF65-F5344CB8AC3E}">
        <p14:creationId xmlns:p14="http://schemas.microsoft.com/office/powerpoint/2010/main" val="35833516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E1C2EE-426F-44A3-9359-44114C1A954B}" type="datetime1">
              <a:rPr lang="en-US" smtClean="0">
                <a:solidFill>
                  <a:prstClr val="black">
                    <a:tint val="75000"/>
                  </a:prstClr>
                </a:solidFill>
              </a:rPr>
              <a:t>7/13/2015</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solidFill>
                  <a:prstClr val="black">
                    <a:tint val="75000"/>
                  </a:prstClr>
                </a:solidFill>
              </a:rPr>
              <a:t>Law Enforcement Confidential</a:t>
            </a: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CF25F6-FE55-4EE7-9DF4-61E04936BE8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4776864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664E4C-F0F0-4C92-BDF5-3C296B275D6B}" type="datetime1">
              <a:rPr lang="en-US" smtClean="0">
                <a:solidFill>
                  <a:prstClr val="black">
                    <a:tint val="75000"/>
                  </a:prstClr>
                </a:solidFill>
              </a:rPr>
              <a:t>7/13/2015</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solidFill>
                  <a:prstClr val="black">
                    <a:tint val="75000"/>
                  </a:prstClr>
                </a:solidFill>
              </a:rPr>
              <a:t>Law Enforcement Confidential</a:t>
            </a: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6A7FD1-EE03-4288-AAF4-18963DD83AF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918081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image" Target="../media/image2.jpeg"/></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3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143000" y="2362200"/>
            <a:ext cx="7315200" cy="2677656"/>
          </a:xfrm>
          <a:prstGeom prst="rect">
            <a:avLst/>
          </a:prstGeom>
          <a:noFill/>
        </p:spPr>
        <p:txBody>
          <a:bodyPr wrap="square" rtlCol="0">
            <a:spAutoFit/>
          </a:bodyPr>
          <a:lstStyle/>
          <a:p>
            <a:endParaRPr lang="en-US"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endParaRPr lang="en-US"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r>
              <a:rPr lang="en-US" sz="40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Overview of the SEC and </a:t>
            </a:r>
          </a:p>
          <a:p>
            <a:pPr algn="ctr"/>
            <a:r>
              <a:rPr lang="en-US" sz="40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the Fort Worth Regional Office</a:t>
            </a:r>
          </a:p>
          <a:p>
            <a:endParaRPr lang="en-US" sz="24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5" name="Picture 7" descr="600px-United_States_Securities_and_Exchange_Commission_svg"/>
          <p:cNvPicPr>
            <a:picLocks noChangeAspect="1" noChangeArrowheads="1"/>
          </p:cNvPicPr>
          <p:nvPr/>
        </p:nvPicPr>
        <p:blipFill>
          <a:blip r:embed="rId3" cstate="print"/>
          <a:srcRect/>
          <a:stretch>
            <a:fillRect/>
          </a:stretch>
        </p:blipFill>
        <p:spPr bwMode="auto">
          <a:xfrm>
            <a:off x="381000" y="5181600"/>
            <a:ext cx="1447800" cy="1447800"/>
          </a:xfrm>
          <a:prstGeom prst="rect">
            <a:avLst/>
          </a:prstGeom>
          <a:noFill/>
        </p:spPr>
      </p:pic>
      <p:pic>
        <p:nvPicPr>
          <p:cNvPr id="7" name="Picture 6" descr="2011_09_19_16_16_350001.jpg"/>
          <p:cNvPicPr>
            <a:picLocks noChangeAspect="1"/>
          </p:cNvPicPr>
          <p:nvPr/>
        </p:nvPicPr>
        <p:blipFill>
          <a:blip r:embed="rId4" cstate="print"/>
          <a:stretch>
            <a:fillRect/>
          </a:stretch>
        </p:blipFill>
        <p:spPr>
          <a:xfrm>
            <a:off x="0" y="1"/>
            <a:ext cx="9144000" cy="2362200"/>
          </a:xfrm>
          <a:prstGeom prst="rect">
            <a:avLst/>
          </a:prstGeom>
        </p:spPr>
      </p:pic>
      <p:sp>
        <p:nvSpPr>
          <p:cNvPr id="3" name="Slide Number Placeholder 2"/>
          <p:cNvSpPr>
            <a:spLocks noGrp="1"/>
          </p:cNvSpPr>
          <p:nvPr>
            <p:ph type="sldNum" sz="quarter" idx="12"/>
          </p:nvPr>
        </p:nvSpPr>
        <p:spPr/>
        <p:txBody>
          <a:bodyPr/>
          <a:lstStyle/>
          <a:p>
            <a:fld id="{A46A7FD1-EE03-4288-AAF4-18963DD83AF0}" type="slidenum">
              <a:rPr lang="en-US" smtClean="0"/>
              <a:t>1</a:t>
            </a:fld>
            <a:endParaRPr lang="en-US"/>
          </a:p>
        </p:txBody>
      </p:sp>
    </p:spTree>
    <p:extLst>
      <p:ext uri="{BB962C8B-B14F-4D97-AF65-F5344CB8AC3E}">
        <p14:creationId xmlns:p14="http://schemas.microsoft.com/office/powerpoint/2010/main" val="11244579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effectLst>
                  <a:outerShdw blurRad="38100" dist="38100" dir="2700000" algn="tl">
                    <a:srgbClr val="000000">
                      <a:alpha val="43137"/>
                    </a:srgbClr>
                  </a:outerShdw>
                </a:effectLst>
                <a:latin typeface="Times New Roman" pitchFamily="18" charset="0"/>
                <a:cs typeface="Times New Roman" pitchFamily="18" charset="0"/>
              </a:rPr>
              <a:t>Overview of the SEC</a:t>
            </a:r>
          </a:p>
        </p:txBody>
      </p:sp>
      <p:sp>
        <p:nvSpPr>
          <p:cNvPr id="7" name="Rectangle 6"/>
          <p:cNvSpPr/>
          <p:nvPr/>
        </p:nvSpPr>
        <p:spPr>
          <a:xfrm>
            <a:off x="152400" y="1371600"/>
            <a:ext cx="86868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447800"/>
            <a:ext cx="8686800" cy="76200"/>
          </a:xfrm>
          <a:prstGeom prst="rect">
            <a:avLst/>
          </a:prstGeom>
          <a:solidFill>
            <a:schemeClr val="bg2">
              <a:lumMod val="10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7" descr="600px-United_States_Securities_and_Exchange_Commission_svg"/>
          <p:cNvPicPr>
            <a:picLocks noChangeAspect="1" noChangeArrowheads="1"/>
          </p:cNvPicPr>
          <p:nvPr/>
        </p:nvPicPr>
        <p:blipFill>
          <a:blip r:embed="rId2" cstate="print"/>
          <a:srcRect/>
          <a:stretch>
            <a:fillRect/>
          </a:stretch>
        </p:blipFill>
        <p:spPr bwMode="auto">
          <a:xfrm>
            <a:off x="228600" y="5638800"/>
            <a:ext cx="1066800" cy="1066800"/>
          </a:xfrm>
          <a:prstGeom prst="rect">
            <a:avLst/>
          </a:prstGeom>
          <a:noFill/>
        </p:spPr>
      </p:pic>
      <p:sp>
        <p:nvSpPr>
          <p:cNvPr id="12" name="Rectangle 11"/>
          <p:cNvSpPr/>
          <p:nvPr/>
        </p:nvSpPr>
        <p:spPr>
          <a:xfrm>
            <a:off x="1219200" y="1981200"/>
            <a:ext cx="6477000" cy="4770537"/>
          </a:xfrm>
          <a:prstGeom prst="rect">
            <a:avLst/>
          </a:prstGeom>
        </p:spPr>
        <p:txBody>
          <a:bodyPr wrap="square">
            <a:spAutoFit/>
          </a:bodyPr>
          <a:lstStyle/>
          <a:p>
            <a:r>
              <a:rPr lang="en-US" b="1" dirty="0" smtClean="0">
                <a:latin typeface="Times New Roman" pitchFamily="18" charset="0"/>
                <a:cs typeface="Times New Roman" pitchFamily="18" charset="0"/>
              </a:rPr>
              <a:t>Regional Offices – two principal activities:</a:t>
            </a:r>
          </a:p>
          <a:p>
            <a:pPr marL="285750" indent="-285750">
              <a:buFont typeface="Arial" pitchFamily="34" charset="0"/>
              <a:buChar char="•"/>
            </a:pPr>
            <a:endParaRPr lang="en-US" dirty="0" smtClean="0">
              <a:latin typeface="Times New Roman" pitchFamily="18" charset="0"/>
              <a:cs typeface="Times New Roman" pitchFamily="18" charset="0"/>
            </a:endParaRPr>
          </a:p>
          <a:p>
            <a:pPr marL="742950" lvl="1" indent="-285750">
              <a:buFont typeface="Arial" pitchFamily="34" charset="0"/>
              <a:buChar char="•"/>
            </a:pPr>
            <a:r>
              <a:rPr lang="en-US" b="1" dirty="0" smtClean="0">
                <a:latin typeface="Times New Roman" pitchFamily="18" charset="0"/>
                <a:cs typeface="Times New Roman" pitchFamily="18" charset="0"/>
              </a:rPr>
              <a:t>Enforcement</a:t>
            </a:r>
          </a:p>
          <a:p>
            <a:pPr marL="1200150" lvl="2" indent="-285750">
              <a:buFont typeface="Arial" pitchFamily="34" charset="0"/>
              <a:buChar char="•"/>
            </a:pPr>
            <a:r>
              <a:rPr lang="en-US" sz="1600" dirty="0" smtClean="0">
                <a:latin typeface="Times New Roman" pitchFamily="18" charset="0"/>
                <a:cs typeface="Times New Roman" pitchFamily="18" charset="0"/>
              </a:rPr>
              <a:t>Director Andrew Ceresney</a:t>
            </a:r>
          </a:p>
          <a:p>
            <a:pPr marL="1200150" lvl="2" indent="-285750">
              <a:buFont typeface="Arial" pitchFamily="34" charset="0"/>
              <a:buChar char="•"/>
            </a:pPr>
            <a:r>
              <a:rPr lang="en-US" sz="1600" dirty="0" smtClean="0">
                <a:latin typeface="Times New Roman" pitchFamily="18" charset="0"/>
                <a:cs typeface="Times New Roman" pitchFamily="18" charset="0"/>
              </a:rPr>
              <a:t>Deputy Director Stephanie Avakian</a:t>
            </a:r>
          </a:p>
          <a:p>
            <a:pPr marL="1200150" lvl="2" indent="-285750">
              <a:buFont typeface="Arial" pitchFamily="34" charset="0"/>
              <a:buChar char="•"/>
            </a:pPr>
            <a:r>
              <a:rPr lang="en-US" sz="1600" dirty="0" smtClean="0">
                <a:latin typeface="Times New Roman" pitchFamily="18" charset="0"/>
                <a:cs typeface="Times New Roman" pitchFamily="18" charset="0"/>
              </a:rPr>
              <a:t>Investor protection</a:t>
            </a:r>
          </a:p>
          <a:p>
            <a:pPr marL="1200150" lvl="2" indent="-285750">
              <a:buFont typeface="Arial" pitchFamily="34" charset="0"/>
              <a:buChar char="•"/>
            </a:pPr>
            <a:r>
              <a:rPr lang="en-US" sz="1600" dirty="0" smtClean="0">
                <a:latin typeface="Times New Roman" pitchFamily="18" charset="0"/>
                <a:cs typeface="Times New Roman" pitchFamily="18" charset="0"/>
              </a:rPr>
              <a:t>Conducts investigative activities and court litigation </a:t>
            </a:r>
          </a:p>
          <a:p>
            <a:pPr marL="1657350" lvl="3" indent="-285750">
              <a:buFont typeface="Arial" pitchFamily="34" charset="0"/>
              <a:buChar char="•"/>
            </a:pPr>
            <a:endParaRPr lang="en-US" dirty="0">
              <a:latin typeface="Times New Roman" pitchFamily="18" charset="0"/>
              <a:cs typeface="Times New Roman" pitchFamily="18" charset="0"/>
            </a:endParaRPr>
          </a:p>
          <a:p>
            <a:pPr marL="742950" lvl="1" indent="-285750">
              <a:buFont typeface="Arial" pitchFamily="34" charset="0"/>
              <a:buChar char="•"/>
            </a:pPr>
            <a:r>
              <a:rPr lang="en-US" b="1" dirty="0" smtClean="0">
                <a:latin typeface="Times New Roman" pitchFamily="18" charset="0"/>
                <a:cs typeface="Times New Roman" pitchFamily="18" charset="0"/>
              </a:rPr>
              <a:t>Compliance, Inspections, </a:t>
            </a:r>
            <a:r>
              <a:rPr lang="en-US" b="1" dirty="0">
                <a:latin typeface="Times New Roman" pitchFamily="18" charset="0"/>
                <a:cs typeface="Times New Roman" pitchFamily="18" charset="0"/>
              </a:rPr>
              <a:t>and </a:t>
            </a:r>
            <a:r>
              <a:rPr lang="en-US" b="1" dirty="0" smtClean="0">
                <a:latin typeface="Times New Roman" pitchFamily="18" charset="0"/>
                <a:cs typeface="Times New Roman" pitchFamily="18" charset="0"/>
              </a:rPr>
              <a:t>Examination</a:t>
            </a:r>
          </a:p>
          <a:p>
            <a:pPr marL="1200150" lvl="2" indent="-285750">
              <a:buFont typeface="Arial" pitchFamily="34" charset="0"/>
              <a:buChar char="•"/>
            </a:pPr>
            <a:r>
              <a:rPr lang="en-US" sz="1600" dirty="0" smtClean="0">
                <a:latin typeface="Times New Roman" pitchFamily="18" charset="0"/>
                <a:cs typeface="Times New Roman" pitchFamily="18" charset="0"/>
              </a:rPr>
              <a:t>Acting Director Marc Wyatt</a:t>
            </a:r>
          </a:p>
          <a:p>
            <a:pPr marL="1200150" lvl="2" indent="-285750">
              <a:buFont typeface="Arial" pitchFamily="34" charset="0"/>
              <a:buChar char="•"/>
            </a:pPr>
            <a:r>
              <a:rPr lang="en-US" sz="1600" dirty="0" smtClean="0">
                <a:latin typeface="Times New Roman" pitchFamily="18" charset="0"/>
                <a:cs typeface="Times New Roman" pitchFamily="18" charset="0"/>
              </a:rPr>
              <a:t>Carries </a:t>
            </a:r>
            <a:r>
              <a:rPr lang="en-US" sz="1600" dirty="0">
                <a:latin typeface="Times New Roman" pitchFamily="18" charset="0"/>
                <a:cs typeface="Times New Roman" pitchFamily="18" charset="0"/>
              </a:rPr>
              <a:t>out the </a:t>
            </a:r>
            <a:r>
              <a:rPr lang="en-US" sz="1600" b="1" dirty="0" smtClean="0">
                <a:latin typeface="Times New Roman" pitchFamily="18" charset="0"/>
                <a:cs typeface="Times New Roman" pitchFamily="18" charset="0"/>
              </a:rPr>
              <a:t>National </a:t>
            </a:r>
            <a:r>
              <a:rPr lang="en-US" sz="1600" b="1" dirty="0">
                <a:latin typeface="Times New Roman" pitchFamily="18" charset="0"/>
                <a:cs typeface="Times New Roman" pitchFamily="18" charset="0"/>
              </a:rPr>
              <a:t>Examination Program</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for </a:t>
            </a:r>
            <a:r>
              <a:rPr lang="en-US" sz="1600" dirty="0">
                <a:latin typeface="Times New Roman" pitchFamily="18" charset="0"/>
                <a:cs typeface="Times New Roman" pitchFamily="18" charset="0"/>
              </a:rPr>
              <a:t>investment advisers, investment companies, broker-dealers, municipal securities dealers, transfer agents, clearing agencies, self-regulatory </a:t>
            </a:r>
            <a:r>
              <a:rPr lang="en-US" sz="1600" dirty="0" smtClean="0">
                <a:latin typeface="Times New Roman" pitchFamily="18" charset="0"/>
                <a:cs typeface="Times New Roman" pitchFamily="18" charset="0"/>
              </a:rPr>
              <a:t>organizations, </a:t>
            </a:r>
            <a:r>
              <a:rPr lang="en-US" sz="1600" dirty="0">
                <a:latin typeface="Times New Roman" pitchFamily="18" charset="0"/>
                <a:cs typeface="Times New Roman" pitchFamily="18" charset="0"/>
              </a:rPr>
              <a:t>municipal advisors </a:t>
            </a:r>
            <a:endParaRPr lang="en-US" sz="1600" dirty="0" smtClean="0">
              <a:latin typeface="Times New Roman" pitchFamily="18" charset="0"/>
              <a:cs typeface="Times New Roman" pitchFamily="18" charset="0"/>
            </a:endParaRPr>
          </a:p>
          <a:p>
            <a:pPr marL="1200150" lvl="2" indent="-285750">
              <a:buFont typeface="Arial" pitchFamily="34" charset="0"/>
              <a:buChar char="•"/>
            </a:pPr>
            <a:endParaRPr lang="en-US" sz="1600" dirty="0">
              <a:latin typeface="Arial" charset="0"/>
            </a:endParaRPr>
          </a:p>
          <a:p>
            <a:pPr marL="742950" lvl="1" indent="-285750">
              <a:buFont typeface="Arial" pitchFamily="34" charset="0"/>
              <a:buChar char="•"/>
            </a:pPr>
            <a:endParaRPr lang="en-US" dirty="0" smtClean="0"/>
          </a:p>
          <a:p>
            <a:pPr marL="742950" lvl="1" indent="-285750">
              <a:buFont typeface="Arial" pitchFamily="34" charset="0"/>
              <a:buChar char="•"/>
            </a:pPr>
            <a:endParaRPr lang="en-US" dirty="0"/>
          </a:p>
          <a:p>
            <a:pPr marL="742950" lvl="1" indent="-285750">
              <a:buFont typeface="Arial" pitchFamily="34" charset="0"/>
              <a:buChar char="•"/>
            </a:pPr>
            <a:endParaRPr lang="en-US" dirty="0"/>
          </a:p>
        </p:txBody>
      </p:sp>
      <p:sp>
        <p:nvSpPr>
          <p:cNvPr id="3" name="Slide Number Placeholder 2"/>
          <p:cNvSpPr>
            <a:spLocks noGrp="1"/>
          </p:cNvSpPr>
          <p:nvPr>
            <p:ph type="sldNum" sz="quarter" idx="12"/>
          </p:nvPr>
        </p:nvSpPr>
        <p:spPr/>
        <p:txBody>
          <a:bodyPr/>
          <a:lstStyle/>
          <a:p>
            <a:fld id="{A7CF25F6-FE55-4EE7-9DF4-61E04936BE8D}" type="slidenum">
              <a:rPr lang="en-US" smtClean="0"/>
              <a:t>10</a:t>
            </a:fld>
            <a:endParaRPr lang="en-US"/>
          </a:p>
        </p:txBody>
      </p:sp>
    </p:spTree>
    <p:extLst>
      <p:ext uri="{BB962C8B-B14F-4D97-AF65-F5344CB8AC3E}">
        <p14:creationId xmlns:p14="http://schemas.microsoft.com/office/powerpoint/2010/main" val="41361196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effectLst>
                  <a:outerShdw blurRad="38100" dist="38100" dir="2700000" algn="tl">
                    <a:srgbClr val="000000">
                      <a:alpha val="43137"/>
                    </a:srgbClr>
                  </a:outerShdw>
                </a:effectLst>
                <a:latin typeface="Times New Roman" pitchFamily="18" charset="0"/>
                <a:cs typeface="Times New Roman" pitchFamily="18" charset="0"/>
              </a:rPr>
              <a:t>The Fort Worth Regional Office</a:t>
            </a:r>
            <a:endParaRPr lang="en-US" dirty="0"/>
          </a:p>
        </p:txBody>
      </p:sp>
      <p:sp>
        <p:nvSpPr>
          <p:cNvPr id="3" name="Content Placeholder 2"/>
          <p:cNvSpPr>
            <a:spLocks noGrp="1"/>
          </p:cNvSpPr>
          <p:nvPr>
            <p:ph idx="1"/>
          </p:nvPr>
        </p:nvSpPr>
        <p:spPr/>
        <p:txBody>
          <a:bodyPr/>
          <a:lstStyle/>
          <a:p>
            <a:pPr lvl="0"/>
            <a:r>
              <a:rPr lang="en-US" sz="2400" dirty="0" smtClean="0">
                <a:latin typeface="Times New Roman" panose="02020603050405020304" pitchFamily="18" charset="0"/>
                <a:cs typeface="Times New Roman" panose="02020603050405020304" pitchFamily="18" charset="0"/>
              </a:rPr>
              <a:t>Region covers Texas, Oklahoma, Kansas and Arkansas</a:t>
            </a:r>
          </a:p>
          <a:p>
            <a:pPr lvl="1">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Fastest </a:t>
            </a:r>
            <a:r>
              <a:rPr lang="en-US" sz="2400" dirty="0">
                <a:latin typeface="Times New Roman" panose="02020603050405020304" pitchFamily="18" charset="0"/>
                <a:cs typeface="Times New Roman" panose="02020603050405020304" pitchFamily="18" charset="0"/>
              </a:rPr>
              <a:t>growing state and three fastest growing metros in US (Austin, Houston and Dallas)</a:t>
            </a:r>
          </a:p>
          <a:p>
            <a:pPr lvl="1">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468 NYSE and Nasdaq companies </a:t>
            </a:r>
          </a:p>
          <a:p>
            <a:pPr lvl="1">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More than 1,000 public reporting companies</a:t>
            </a:r>
          </a:p>
          <a:p>
            <a:pPr lvl="1">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64 </a:t>
            </a:r>
            <a:r>
              <a:rPr lang="en-US" sz="2400" dirty="0">
                <a:latin typeface="Times New Roman" panose="02020603050405020304" pitchFamily="18" charset="0"/>
                <a:cs typeface="Times New Roman" panose="02020603050405020304" pitchFamily="18" charset="0"/>
              </a:rPr>
              <a:t>Fortune 500 companies (</a:t>
            </a:r>
            <a:r>
              <a:rPr lang="en-US" sz="2400" dirty="0" smtClean="0">
                <a:latin typeface="Times New Roman" panose="02020603050405020304" pitchFamily="18" charset="0"/>
                <a:cs typeface="Times New Roman" panose="02020603050405020304" pitchFamily="18" charset="0"/>
              </a:rPr>
              <a:t>2014 </a:t>
            </a:r>
            <a:r>
              <a:rPr lang="en-US" sz="2400" dirty="0">
                <a:latin typeface="Times New Roman" panose="02020603050405020304" pitchFamily="18" charset="0"/>
                <a:cs typeface="Times New Roman" panose="02020603050405020304" pitchFamily="18" charset="0"/>
              </a:rPr>
              <a:t>rankings)</a:t>
            </a:r>
          </a:p>
          <a:p>
            <a:pPr lvl="2"/>
            <a:r>
              <a:rPr lang="en-US" dirty="0">
                <a:latin typeface="Times New Roman" panose="02020603050405020304" pitchFamily="18" charset="0"/>
                <a:cs typeface="Times New Roman" panose="02020603050405020304" pitchFamily="18" charset="0"/>
              </a:rPr>
              <a:t>Three of </a:t>
            </a:r>
            <a:r>
              <a:rPr lang="en-US" dirty="0" smtClean="0">
                <a:latin typeface="Times New Roman" panose="02020603050405020304" pitchFamily="18" charset="0"/>
                <a:cs typeface="Times New Roman" panose="02020603050405020304" pitchFamily="18" charset="0"/>
              </a:rPr>
              <a:t>six </a:t>
            </a:r>
            <a:r>
              <a:rPr lang="en-US" dirty="0">
                <a:latin typeface="Times New Roman" panose="02020603050405020304" pitchFamily="18" charset="0"/>
                <a:cs typeface="Times New Roman" panose="02020603050405020304" pitchFamily="18" charset="0"/>
              </a:rPr>
              <a:t>largest: Walmart, Exxon Mobil, and Phillips </a:t>
            </a:r>
            <a:r>
              <a:rPr lang="en-US" dirty="0" smtClean="0">
                <a:latin typeface="Times New Roman" panose="02020603050405020304" pitchFamily="18" charset="0"/>
                <a:cs typeface="Times New Roman" panose="02020603050405020304" pitchFamily="18" charset="0"/>
              </a:rPr>
              <a:t>66</a:t>
            </a:r>
          </a:p>
          <a:p>
            <a:pPr lvl="2"/>
            <a:r>
              <a:rPr lang="en-US" dirty="0" smtClean="0">
                <a:latin typeface="Times New Roman" panose="02020603050405020304" pitchFamily="18" charset="0"/>
                <a:cs typeface="Times New Roman" panose="02020603050405020304" pitchFamily="18" charset="0"/>
              </a:rPr>
              <a:t>Arkansas (7) has second largest concentration of F-500 in our region, behind Texas</a:t>
            </a:r>
            <a:endParaRPr lang="en-US" dirty="0">
              <a:latin typeface="Times New Roman" panose="02020603050405020304" pitchFamily="18" charset="0"/>
              <a:cs typeface="Times New Roman" panose="02020603050405020304" pitchFamily="18" charset="0"/>
            </a:endParaRPr>
          </a:p>
          <a:p>
            <a:endParaRPr lang="en-US" dirty="0"/>
          </a:p>
        </p:txBody>
      </p:sp>
      <p:sp>
        <p:nvSpPr>
          <p:cNvPr id="6" name="Slide Number Placeholder 5"/>
          <p:cNvSpPr>
            <a:spLocks noGrp="1"/>
          </p:cNvSpPr>
          <p:nvPr>
            <p:ph type="sldNum" sz="quarter" idx="12"/>
          </p:nvPr>
        </p:nvSpPr>
        <p:spPr/>
        <p:txBody>
          <a:bodyPr/>
          <a:lstStyle/>
          <a:p>
            <a:fld id="{A46A7FD1-EE03-4288-AAF4-18963DD83AF0}" type="slidenum">
              <a:rPr lang="en-US" smtClean="0"/>
              <a:t>11</a:t>
            </a:fld>
            <a:endParaRPr lang="en-US"/>
          </a:p>
        </p:txBody>
      </p:sp>
      <p:grpSp>
        <p:nvGrpSpPr>
          <p:cNvPr id="7" name="Group 6"/>
          <p:cNvGrpSpPr/>
          <p:nvPr/>
        </p:nvGrpSpPr>
        <p:grpSpPr>
          <a:xfrm>
            <a:off x="152400" y="1371600"/>
            <a:ext cx="8686800" cy="5334000"/>
            <a:chOff x="152400" y="1371600"/>
            <a:chExt cx="8686800" cy="5334000"/>
          </a:xfrm>
        </p:grpSpPr>
        <p:sp>
          <p:nvSpPr>
            <p:cNvPr id="8" name="Rectangle 7"/>
            <p:cNvSpPr/>
            <p:nvPr/>
          </p:nvSpPr>
          <p:spPr>
            <a:xfrm>
              <a:off x="152400" y="1371600"/>
              <a:ext cx="86868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52400" y="1447800"/>
              <a:ext cx="8686800" cy="76200"/>
            </a:xfrm>
            <a:prstGeom prst="rect">
              <a:avLst/>
            </a:prstGeom>
            <a:solidFill>
              <a:schemeClr val="bg2">
                <a:lumMod val="10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7" descr="600px-United_States_Securities_and_Exchange_Commission_svg"/>
            <p:cNvPicPr>
              <a:picLocks noChangeAspect="1" noChangeArrowheads="1"/>
            </p:cNvPicPr>
            <p:nvPr/>
          </p:nvPicPr>
          <p:blipFill>
            <a:blip r:embed="rId2" cstate="print"/>
            <a:srcRect/>
            <a:stretch>
              <a:fillRect/>
            </a:stretch>
          </p:blipFill>
          <p:spPr bwMode="auto">
            <a:xfrm>
              <a:off x="228600" y="5638800"/>
              <a:ext cx="1066800" cy="1066800"/>
            </a:xfrm>
            <a:prstGeom prst="rect">
              <a:avLst/>
            </a:prstGeom>
            <a:noFill/>
          </p:spPr>
        </p:pic>
      </p:grpSp>
    </p:spTree>
    <p:extLst>
      <p:ext uri="{BB962C8B-B14F-4D97-AF65-F5344CB8AC3E}">
        <p14:creationId xmlns:p14="http://schemas.microsoft.com/office/powerpoint/2010/main" val="2076370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defRPr/>
            </a:pPr>
            <a:r>
              <a:rPr lang="en-US" dirty="0">
                <a:effectLst>
                  <a:outerShdw blurRad="38100" dist="38100" dir="2700000" algn="tl">
                    <a:srgbClr val="000000">
                      <a:alpha val="43137"/>
                    </a:srgbClr>
                  </a:outerShdw>
                </a:effectLst>
                <a:latin typeface="Times New Roman" pitchFamily="18" charset="0"/>
                <a:cs typeface="Times New Roman" pitchFamily="18" charset="0"/>
              </a:rPr>
              <a:t>The Fort Worth Regional Office</a:t>
            </a:r>
            <a:endParaRPr lang="en-US" dirty="0"/>
          </a:p>
        </p:txBody>
      </p:sp>
      <p:sp>
        <p:nvSpPr>
          <p:cNvPr id="3" name="Content Placeholder 2"/>
          <p:cNvSpPr>
            <a:spLocks noGrp="1"/>
          </p:cNvSpPr>
          <p:nvPr>
            <p:ph idx="1"/>
          </p:nvPr>
        </p:nvSpPr>
        <p:spPr/>
        <p:txBody>
          <a:bodyPr>
            <a:normAutofit/>
          </a:bodyPr>
          <a:lstStyle/>
          <a:p>
            <a:pPr>
              <a:defRPr/>
            </a:pPr>
            <a:r>
              <a:rPr lang="en-US" sz="2800" dirty="0" smtClean="0">
                <a:latin typeface="Times New Roman" panose="02020603050405020304" pitchFamily="18" charset="0"/>
                <a:cs typeface="Times New Roman" panose="02020603050405020304" pitchFamily="18" charset="0"/>
              </a:rPr>
              <a:t>119 Total Employees</a:t>
            </a:r>
          </a:p>
          <a:p>
            <a:pPr lvl="1">
              <a:defRPr/>
            </a:pPr>
            <a:r>
              <a:rPr lang="en-US" sz="2400" dirty="0" smtClean="0">
                <a:latin typeface="Times New Roman" panose="02020603050405020304" pitchFamily="18" charset="0"/>
                <a:cs typeface="Times New Roman" panose="02020603050405020304" pitchFamily="18" charset="0"/>
              </a:rPr>
              <a:t>66 Enforcement staff</a:t>
            </a:r>
          </a:p>
          <a:p>
            <a:pPr lvl="2">
              <a:defRPr/>
            </a:pPr>
            <a:r>
              <a:rPr lang="en-US" sz="2000" dirty="0" smtClean="0">
                <a:latin typeface="Times New Roman" panose="02020603050405020304" pitchFamily="18" charset="0"/>
                <a:cs typeface="Times New Roman" panose="02020603050405020304" pitchFamily="18" charset="0"/>
              </a:rPr>
              <a:t>41 Attorneys</a:t>
            </a:r>
          </a:p>
          <a:p>
            <a:pPr lvl="2">
              <a:defRPr/>
            </a:pPr>
            <a:r>
              <a:rPr lang="en-US" sz="1800" dirty="0" smtClean="0">
                <a:latin typeface="Times New Roman" panose="02020603050405020304" pitchFamily="18" charset="0"/>
                <a:cs typeface="Times New Roman" panose="02020603050405020304" pitchFamily="18" charset="0"/>
              </a:rPr>
              <a:t>10 CPA Accountants</a:t>
            </a:r>
          </a:p>
          <a:p>
            <a:pPr lvl="2">
              <a:defRPr/>
            </a:pPr>
            <a:r>
              <a:rPr lang="en-US" sz="1800" dirty="0" smtClean="0">
                <a:latin typeface="Times New Roman" panose="02020603050405020304" pitchFamily="18" charset="0"/>
                <a:cs typeface="Times New Roman" panose="02020603050405020304" pitchFamily="18" charset="0"/>
              </a:rPr>
              <a:t>10 paralegals</a:t>
            </a:r>
          </a:p>
          <a:p>
            <a:pPr lvl="1">
              <a:defRPr/>
            </a:pPr>
            <a:r>
              <a:rPr lang="en-US" sz="2400" dirty="0" smtClean="0">
                <a:latin typeface="Times New Roman" panose="02020603050405020304" pitchFamily="18" charset="0"/>
                <a:cs typeface="Times New Roman" panose="02020603050405020304" pitchFamily="18" charset="0"/>
              </a:rPr>
              <a:t>44 </a:t>
            </a:r>
            <a:r>
              <a:rPr lang="en-US" sz="2400" dirty="0">
                <a:latin typeface="Times New Roman" panose="02020603050405020304" pitchFamily="18" charset="0"/>
                <a:cs typeface="Times New Roman" panose="02020603050405020304" pitchFamily="18" charset="0"/>
              </a:rPr>
              <a:t>Examination </a:t>
            </a:r>
            <a:r>
              <a:rPr lang="en-US" sz="2400" dirty="0" smtClean="0">
                <a:latin typeface="Times New Roman" panose="02020603050405020304" pitchFamily="18" charset="0"/>
                <a:cs typeface="Times New Roman" panose="02020603050405020304" pitchFamily="18" charset="0"/>
              </a:rPr>
              <a:t>staff</a:t>
            </a:r>
          </a:p>
          <a:p>
            <a:pPr lvl="2">
              <a:defRPr/>
            </a:pPr>
            <a:r>
              <a:rPr lang="en-US" sz="2000" dirty="0" smtClean="0">
                <a:latin typeface="Times New Roman" panose="02020603050405020304" pitchFamily="18" charset="0"/>
                <a:cs typeface="Times New Roman" panose="02020603050405020304" pitchFamily="18" charset="0"/>
              </a:rPr>
              <a:t>26 IA/IC</a:t>
            </a:r>
            <a:endParaRPr lang="en-US" sz="2000" dirty="0">
              <a:latin typeface="Times New Roman" panose="02020603050405020304" pitchFamily="18" charset="0"/>
              <a:cs typeface="Times New Roman" panose="02020603050405020304" pitchFamily="18" charset="0"/>
            </a:endParaRPr>
          </a:p>
          <a:p>
            <a:pPr lvl="2">
              <a:defRPr/>
            </a:pPr>
            <a:r>
              <a:rPr lang="en-US" sz="1800" dirty="0" smtClean="0">
                <a:latin typeface="Times New Roman" panose="02020603050405020304" pitchFamily="18" charset="0"/>
                <a:cs typeface="Times New Roman" panose="02020603050405020304" pitchFamily="18" charset="0"/>
              </a:rPr>
              <a:t>12 Broker-Dealer</a:t>
            </a:r>
            <a:endParaRPr lang="en-US" sz="2400" dirty="0" smtClean="0">
              <a:latin typeface="Times New Roman" panose="02020603050405020304" pitchFamily="18" charset="0"/>
              <a:cs typeface="Times New Roman" panose="02020603050405020304" pitchFamily="18" charset="0"/>
            </a:endParaRPr>
          </a:p>
          <a:p>
            <a:pPr lvl="1">
              <a:defRPr/>
            </a:pPr>
            <a:r>
              <a:rPr lang="en-US" sz="2200" dirty="0" smtClean="0">
                <a:latin typeface="Times New Roman" panose="02020603050405020304" pitchFamily="18" charset="0"/>
                <a:cs typeface="Times New Roman" panose="02020603050405020304" pitchFamily="18" charset="0"/>
              </a:rPr>
              <a:t>1 Geophysicist on staff</a:t>
            </a:r>
            <a:endParaRPr lang="en-US" sz="2200" dirty="0">
              <a:latin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fld id="{A46A7FD1-EE03-4288-AAF4-18963DD83AF0}" type="slidenum">
              <a:rPr lang="en-US" smtClean="0"/>
              <a:t>12</a:t>
            </a:fld>
            <a:endParaRPr lang="en-US"/>
          </a:p>
        </p:txBody>
      </p:sp>
      <p:grpSp>
        <p:nvGrpSpPr>
          <p:cNvPr id="7" name="Group 6"/>
          <p:cNvGrpSpPr/>
          <p:nvPr/>
        </p:nvGrpSpPr>
        <p:grpSpPr>
          <a:xfrm>
            <a:off x="152400" y="1371600"/>
            <a:ext cx="8686800" cy="5334000"/>
            <a:chOff x="152400" y="1371600"/>
            <a:chExt cx="8686800" cy="5334000"/>
          </a:xfrm>
        </p:grpSpPr>
        <p:sp>
          <p:nvSpPr>
            <p:cNvPr id="8" name="Rectangle 7"/>
            <p:cNvSpPr/>
            <p:nvPr/>
          </p:nvSpPr>
          <p:spPr>
            <a:xfrm>
              <a:off x="152400" y="1371600"/>
              <a:ext cx="86868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52400" y="1447800"/>
              <a:ext cx="8686800" cy="76200"/>
            </a:xfrm>
            <a:prstGeom prst="rect">
              <a:avLst/>
            </a:prstGeom>
            <a:solidFill>
              <a:schemeClr val="bg2">
                <a:lumMod val="10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7" descr="600px-United_States_Securities_and_Exchange_Commission_svg"/>
            <p:cNvPicPr>
              <a:picLocks noChangeAspect="1" noChangeArrowheads="1"/>
            </p:cNvPicPr>
            <p:nvPr/>
          </p:nvPicPr>
          <p:blipFill>
            <a:blip r:embed="rId3" cstate="print"/>
            <a:srcRect/>
            <a:stretch>
              <a:fillRect/>
            </a:stretch>
          </p:blipFill>
          <p:spPr bwMode="auto">
            <a:xfrm>
              <a:off x="228600" y="5638800"/>
              <a:ext cx="1066800" cy="1066800"/>
            </a:xfrm>
            <a:prstGeom prst="rect">
              <a:avLst/>
            </a:prstGeom>
            <a:noFill/>
          </p:spPr>
        </p:pic>
      </p:grpSp>
    </p:spTree>
    <p:extLst>
      <p:ext uri="{BB962C8B-B14F-4D97-AF65-F5344CB8AC3E}">
        <p14:creationId xmlns:p14="http://schemas.microsoft.com/office/powerpoint/2010/main" val="4394618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143000" y="2362200"/>
            <a:ext cx="7315200" cy="2046714"/>
          </a:xfrm>
          <a:prstGeom prst="rect">
            <a:avLst/>
          </a:prstGeom>
          <a:noFill/>
        </p:spPr>
        <p:txBody>
          <a:bodyPr wrap="square" rtlCol="0">
            <a:spAutoFit/>
          </a:bodyPr>
          <a:lstStyle/>
          <a:p>
            <a:endParaRPr lang="en-US"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endParaRPr lang="en-US"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r>
              <a:rPr lang="en-US" sz="39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Enforcement Program Highlights</a:t>
            </a:r>
          </a:p>
          <a:p>
            <a:endParaRPr lang="en-US" sz="24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5" name="Picture 7" descr="600px-United_States_Securities_and_Exchange_Commission_svg"/>
          <p:cNvPicPr>
            <a:picLocks noChangeAspect="1" noChangeArrowheads="1"/>
          </p:cNvPicPr>
          <p:nvPr/>
        </p:nvPicPr>
        <p:blipFill>
          <a:blip r:embed="rId3" cstate="print"/>
          <a:srcRect/>
          <a:stretch>
            <a:fillRect/>
          </a:stretch>
        </p:blipFill>
        <p:spPr bwMode="auto">
          <a:xfrm>
            <a:off x="381000" y="5181600"/>
            <a:ext cx="1447800" cy="1447800"/>
          </a:xfrm>
          <a:prstGeom prst="rect">
            <a:avLst/>
          </a:prstGeom>
          <a:noFill/>
        </p:spPr>
      </p:pic>
      <p:pic>
        <p:nvPicPr>
          <p:cNvPr id="7" name="Picture 6" descr="2011_09_19_16_16_350001.jpg"/>
          <p:cNvPicPr>
            <a:picLocks noChangeAspect="1"/>
          </p:cNvPicPr>
          <p:nvPr/>
        </p:nvPicPr>
        <p:blipFill>
          <a:blip r:embed="rId4" cstate="print"/>
          <a:stretch>
            <a:fillRect/>
          </a:stretch>
        </p:blipFill>
        <p:spPr>
          <a:xfrm>
            <a:off x="0" y="1"/>
            <a:ext cx="9144000" cy="2362200"/>
          </a:xfrm>
          <a:prstGeom prst="rect">
            <a:avLst/>
          </a:prstGeom>
        </p:spPr>
      </p:pic>
      <p:sp>
        <p:nvSpPr>
          <p:cNvPr id="3" name="Slide Number Placeholder 2"/>
          <p:cNvSpPr>
            <a:spLocks noGrp="1"/>
          </p:cNvSpPr>
          <p:nvPr>
            <p:ph type="sldNum" sz="quarter" idx="12"/>
          </p:nvPr>
        </p:nvSpPr>
        <p:spPr/>
        <p:txBody>
          <a:bodyPr/>
          <a:lstStyle/>
          <a:p>
            <a:fld id="{A46A7FD1-EE03-4288-AAF4-18963DD83AF0}" type="slidenum">
              <a:rPr lang="en-US" smtClean="0"/>
              <a:t>13</a:t>
            </a:fld>
            <a:endParaRPr lang="en-US"/>
          </a:p>
        </p:txBody>
      </p:sp>
    </p:spTree>
    <p:extLst>
      <p:ext uri="{BB962C8B-B14F-4D97-AF65-F5344CB8AC3E}">
        <p14:creationId xmlns:p14="http://schemas.microsoft.com/office/powerpoint/2010/main" val="1741545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defRPr/>
            </a:pPr>
            <a:r>
              <a:rPr lang="en-US" sz="40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Specialty Units</a:t>
            </a:r>
            <a:endParaRPr lang="en-US" sz="4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defRPr/>
            </a:pPr>
            <a:r>
              <a:rPr lang="en-US" dirty="0" smtClean="0">
                <a:latin typeface="Times New Roman" panose="02020603050405020304" pitchFamily="18" charset="0"/>
                <a:cs typeface="Times New Roman" panose="02020603050405020304" pitchFamily="18" charset="0"/>
              </a:rPr>
              <a:t>SEC has five specialty units, three of which are represented in FWRO</a:t>
            </a:r>
          </a:p>
          <a:p>
            <a:pPr lvl="1">
              <a:defRPr/>
            </a:pPr>
            <a:r>
              <a:rPr lang="en-US" dirty="0" err="1" smtClean="0">
                <a:latin typeface="Times New Roman" panose="02020603050405020304" pitchFamily="18" charset="0"/>
                <a:cs typeface="Times New Roman" panose="02020603050405020304" pitchFamily="18" charset="0"/>
              </a:rPr>
              <a:t>FCPA</a:t>
            </a:r>
            <a:endParaRPr lang="en-US" dirty="0" smtClean="0">
              <a:latin typeface="Times New Roman" panose="02020603050405020304" pitchFamily="18" charset="0"/>
              <a:cs typeface="Times New Roman" panose="02020603050405020304" pitchFamily="18" charset="0"/>
            </a:endParaRPr>
          </a:p>
          <a:p>
            <a:pPr lvl="1">
              <a:defRPr/>
            </a:pPr>
            <a:r>
              <a:rPr lang="en-US" dirty="0" smtClean="0">
                <a:latin typeface="Times New Roman" panose="02020603050405020304" pitchFamily="18" charset="0"/>
                <a:cs typeface="Times New Roman" panose="02020603050405020304" pitchFamily="18" charset="0"/>
              </a:rPr>
              <a:t>Asset Management</a:t>
            </a:r>
          </a:p>
          <a:p>
            <a:pPr lvl="1">
              <a:defRPr/>
            </a:pPr>
            <a:r>
              <a:rPr lang="en-US" dirty="0" smtClean="0">
                <a:latin typeface="Times New Roman" panose="02020603050405020304" pitchFamily="18" charset="0"/>
                <a:cs typeface="Times New Roman" panose="02020603050405020304" pitchFamily="18" charset="0"/>
              </a:rPr>
              <a:t>Complex Financial Instruments</a:t>
            </a:r>
          </a:p>
          <a:p>
            <a:pPr lvl="1">
              <a:defRPr/>
            </a:pPr>
            <a:r>
              <a:rPr lang="en-US" dirty="0" smtClean="0">
                <a:latin typeface="Times New Roman" panose="02020603050405020304" pitchFamily="18" charset="0"/>
                <a:cs typeface="Times New Roman" panose="02020603050405020304" pitchFamily="18" charset="0"/>
              </a:rPr>
              <a:t>Municipal Securities</a:t>
            </a:r>
          </a:p>
          <a:p>
            <a:pPr lvl="1">
              <a:defRPr/>
            </a:pPr>
            <a:r>
              <a:rPr lang="en-US" dirty="0" smtClean="0">
                <a:latin typeface="Times New Roman" panose="02020603050405020304" pitchFamily="18" charset="0"/>
                <a:cs typeface="Times New Roman" panose="02020603050405020304" pitchFamily="18" charset="0"/>
              </a:rPr>
              <a:t>Market Abuse </a:t>
            </a:r>
            <a:endParaRPr lang="en-US" dirty="0">
              <a:latin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fld id="{A46A7FD1-EE03-4288-AAF4-18963DD83AF0}" type="slidenum">
              <a:rPr lang="en-US" smtClean="0"/>
              <a:t>14</a:t>
            </a:fld>
            <a:endParaRPr lang="en-US"/>
          </a:p>
        </p:txBody>
      </p:sp>
      <p:grpSp>
        <p:nvGrpSpPr>
          <p:cNvPr id="7" name="Group 6"/>
          <p:cNvGrpSpPr/>
          <p:nvPr/>
        </p:nvGrpSpPr>
        <p:grpSpPr>
          <a:xfrm>
            <a:off x="152400" y="1371600"/>
            <a:ext cx="8686800" cy="5334000"/>
            <a:chOff x="152400" y="1371600"/>
            <a:chExt cx="8686800" cy="5334000"/>
          </a:xfrm>
        </p:grpSpPr>
        <p:sp>
          <p:nvSpPr>
            <p:cNvPr id="8" name="Rectangle 7"/>
            <p:cNvSpPr/>
            <p:nvPr/>
          </p:nvSpPr>
          <p:spPr>
            <a:xfrm>
              <a:off x="152400" y="1371600"/>
              <a:ext cx="86868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52400" y="1447800"/>
              <a:ext cx="8686800" cy="76200"/>
            </a:xfrm>
            <a:prstGeom prst="rect">
              <a:avLst/>
            </a:prstGeom>
            <a:solidFill>
              <a:schemeClr val="bg2">
                <a:lumMod val="10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7" descr="600px-United_States_Securities_and_Exchange_Commission_svg"/>
            <p:cNvPicPr>
              <a:picLocks noChangeAspect="1" noChangeArrowheads="1"/>
            </p:cNvPicPr>
            <p:nvPr/>
          </p:nvPicPr>
          <p:blipFill>
            <a:blip r:embed="rId2" cstate="print"/>
            <a:srcRect/>
            <a:stretch>
              <a:fillRect/>
            </a:stretch>
          </p:blipFill>
          <p:spPr bwMode="auto">
            <a:xfrm>
              <a:off x="228600" y="5638800"/>
              <a:ext cx="1066800" cy="1066800"/>
            </a:xfrm>
            <a:prstGeom prst="rect">
              <a:avLst/>
            </a:prstGeom>
            <a:noFill/>
          </p:spPr>
        </p:pic>
      </p:grpSp>
    </p:spTree>
    <p:extLst>
      <p:ext uri="{BB962C8B-B14F-4D97-AF65-F5344CB8AC3E}">
        <p14:creationId xmlns:p14="http://schemas.microsoft.com/office/powerpoint/2010/main" val="11749703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effectLst>
                  <a:outerShdw blurRad="38100" dist="38100" dir="2700000" algn="tl">
                    <a:srgbClr val="000000">
                      <a:alpha val="43137"/>
                    </a:srgbClr>
                  </a:outerShdw>
                </a:effectLst>
                <a:latin typeface="Times New Roman" pitchFamily="18" charset="0"/>
                <a:cs typeface="Times New Roman" pitchFamily="18" charset="0"/>
              </a:rPr>
              <a:t>Key Features of our Investigations</a:t>
            </a:r>
          </a:p>
        </p:txBody>
      </p:sp>
      <p:sp>
        <p:nvSpPr>
          <p:cNvPr id="7" name="Rectangle 6"/>
          <p:cNvSpPr/>
          <p:nvPr/>
        </p:nvSpPr>
        <p:spPr>
          <a:xfrm>
            <a:off x="152400" y="1371600"/>
            <a:ext cx="86868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447800"/>
            <a:ext cx="8686800" cy="76200"/>
          </a:xfrm>
          <a:prstGeom prst="rect">
            <a:avLst/>
          </a:prstGeom>
          <a:solidFill>
            <a:schemeClr val="bg2">
              <a:lumMod val="10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7" descr="600px-United_States_Securities_and_Exchange_Commission_svg"/>
          <p:cNvPicPr>
            <a:picLocks noChangeAspect="1" noChangeArrowheads="1"/>
          </p:cNvPicPr>
          <p:nvPr/>
        </p:nvPicPr>
        <p:blipFill>
          <a:blip r:embed="rId2" cstate="print"/>
          <a:srcRect/>
          <a:stretch>
            <a:fillRect/>
          </a:stretch>
        </p:blipFill>
        <p:spPr bwMode="auto">
          <a:xfrm>
            <a:off x="228600" y="5638800"/>
            <a:ext cx="1066800" cy="1066800"/>
          </a:xfrm>
          <a:prstGeom prst="rect">
            <a:avLst/>
          </a:prstGeom>
          <a:noFill/>
        </p:spPr>
      </p:pic>
      <p:sp>
        <p:nvSpPr>
          <p:cNvPr id="12" name="Rectangle 11"/>
          <p:cNvSpPr/>
          <p:nvPr/>
        </p:nvSpPr>
        <p:spPr>
          <a:xfrm>
            <a:off x="1447800" y="2057400"/>
            <a:ext cx="6477000" cy="2973122"/>
          </a:xfrm>
          <a:prstGeom prst="rect">
            <a:avLst/>
          </a:prstGeom>
        </p:spPr>
        <p:txBody>
          <a:bodyPr wrap="square">
            <a:spAutoFit/>
          </a:bodyPr>
          <a:lstStyle/>
          <a:p>
            <a:pPr marL="342900" lvl="0" indent="-342900">
              <a:spcBef>
                <a:spcPct val="20000"/>
              </a:spcBef>
              <a:buFont typeface="Arial" pitchFamily="34" charset="0"/>
              <a:buChar char="•"/>
              <a:defRPr/>
            </a:pPr>
            <a:r>
              <a:rPr lang="en-US" sz="2400" dirty="0">
                <a:solidFill>
                  <a:prstClr val="black"/>
                </a:solidFill>
                <a:latin typeface="Times New Roman" pitchFamily="18" charset="0"/>
                <a:cs typeface="Times New Roman" pitchFamily="18" charset="0"/>
              </a:rPr>
              <a:t>Self-contained: Investigate and litigate our own cases</a:t>
            </a:r>
          </a:p>
          <a:p>
            <a:pPr marL="342900" lvl="0" indent="-342900">
              <a:spcBef>
                <a:spcPct val="20000"/>
              </a:spcBef>
              <a:buFont typeface="Arial" pitchFamily="34" charset="0"/>
              <a:buChar char="•"/>
              <a:defRPr/>
            </a:pPr>
            <a:r>
              <a:rPr lang="en-US" sz="2400" dirty="0">
                <a:solidFill>
                  <a:prstClr val="black"/>
                </a:solidFill>
                <a:latin typeface="Times New Roman" pitchFamily="18" charset="0"/>
                <a:cs typeface="Times New Roman" pitchFamily="18" charset="0"/>
              </a:rPr>
              <a:t>Purely civil jurisdiction</a:t>
            </a:r>
          </a:p>
          <a:p>
            <a:pPr marL="342900" lvl="0" indent="-342900">
              <a:spcBef>
                <a:spcPct val="20000"/>
              </a:spcBef>
              <a:buFont typeface="Arial" pitchFamily="34" charset="0"/>
              <a:buChar char="•"/>
              <a:defRPr/>
            </a:pPr>
            <a:r>
              <a:rPr lang="en-US" sz="2400" dirty="0">
                <a:solidFill>
                  <a:prstClr val="black"/>
                </a:solidFill>
                <a:latin typeface="Times New Roman" pitchFamily="18" charset="0"/>
                <a:cs typeface="Times New Roman" pitchFamily="18" charset="0"/>
              </a:rPr>
              <a:t>Can sue in federal court or administratively</a:t>
            </a:r>
          </a:p>
          <a:p>
            <a:pPr marL="342900" lvl="0" indent="-342900">
              <a:spcBef>
                <a:spcPct val="20000"/>
              </a:spcBef>
              <a:buFont typeface="Arial" pitchFamily="34" charset="0"/>
              <a:buChar char="•"/>
              <a:defRPr/>
            </a:pPr>
            <a:r>
              <a:rPr lang="en-US" sz="2400" dirty="0">
                <a:solidFill>
                  <a:prstClr val="black"/>
                </a:solidFill>
                <a:latin typeface="Times New Roman" pitchFamily="18" charset="0"/>
                <a:cs typeface="Times New Roman" pitchFamily="18" charset="0"/>
              </a:rPr>
              <a:t>Broad investigative powers but key limitations imposed by Privacy Act and other acts</a:t>
            </a:r>
          </a:p>
          <a:p>
            <a:pPr marL="342900" lvl="0" indent="-342900">
              <a:spcBef>
                <a:spcPct val="20000"/>
              </a:spcBef>
              <a:buFont typeface="Arial" pitchFamily="34" charset="0"/>
              <a:buChar char="•"/>
              <a:defRPr/>
            </a:pPr>
            <a:r>
              <a:rPr lang="en-US" sz="2400" dirty="0">
                <a:solidFill>
                  <a:prstClr val="black"/>
                </a:solidFill>
                <a:latin typeface="Times New Roman" pitchFamily="18" charset="0"/>
                <a:cs typeface="Times New Roman" pitchFamily="18" charset="0"/>
              </a:rPr>
              <a:t>Specifically authorized to collaborate with DOJ</a:t>
            </a:r>
          </a:p>
        </p:txBody>
      </p:sp>
      <p:sp>
        <p:nvSpPr>
          <p:cNvPr id="3" name="Slide Number Placeholder 2"/>
          <p:cNvSpPr>
            <a:spLocks noGrp="1"/>
          </p:cNvSpPr>
          <p:nvPr>
            <p:ph type="sldNum" sz="quarter" idx="12"/>
          </p:nvPr>
        </p:nvSpPr>
        <p:spPr/>
        <p:txBody>
          <a:bodyPr/>
          <a:lstStyle/>
          <a:p>
            <a:fld id="{A7CF25F6-FE55-4EE7-9DF4-61E04936BE8D}" type="slidenum">
              <a:rPr lang="en-US" smtClean="0"/>
              <a:t>15</a:t>
            </a:fld>
            <a:endParaRPr lang="en-US"/>
          </a:p>
        </p:txBody>
      </p:sp>
    </p:spTree>
    <p:extLst>
      <p:ext uri="{BB962C8B-B14F-4D97-AF65-F5344CB8AC3E}">
        <p14:creationId xmlns:p14="http://schemas.microsoft.com/office/powerpoint/2010/main" val="15399656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effectLst>
                  <a:outerShdw blurRad="38100" dist="38100" dir="2700000" algn="tl">
                    <a:srgbClr val="000000">
                      <a:alpha val="43137"/>
                    </a:srgbClr>
                  </a:outerShdw>
                </a:effectLst>
                <a:latin typeface="Times New Roman" pitchFamily="18" charset="0"/>
                <a:cs typeface="Times New Roman" pitchFamily="18" charset="0"/>
              </a:rPr>
              <a:t>Types of Cases</a:t>
            </a:r>
          </a:p>
        </p:txBody>
      </p:sp>
      <p:sp>
        <p:nvSpPr>
          <p:cNvPr id="7" name="Rectangle 6"/>
          <p:cNvSpPr/>
          <p:nvPr/>
        </p:nvSpPr>
        <p:spPr>
          <a:xfrm>
            <a:off x="152400" y="1371600"/>
            <a:ext cx="86868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447800"/>
            <a:ext cx="8686800" cy="76200"/>
          </a:xfrm>
          <a:prstGeom prst="rect">
            <a:avLst/>
          </a:prstGeom>
          <a:solidFill>
            <a:schemeClr val="bg2">
              <a:lumMod val="10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7" descr="600px-United_States_Securities_and_Exchange_Commission_svg"/>
          <p:cNvPicPr>
            <a:picLocks noChangeAspect="1" noChangeArrowheads="1"/>
          </p:cNvPicPr>
          <p:nvPr/>
        </p:nvPicPr>
        <p:blipFill>
          <a:blip r:embed="rId2" cstate="print"/>
          <a:srcRect/>
          <a:stretch>
            <a:fillRect/>
          </a:stretch>
        </p:blipFill>
        <p:spPr bwMode="auto">
          <a:xfrm>
            <a:off x="228600" y="5638800"/>
            <a:ext cx="1066800" cy="1066800"/>
          </a:xfrm>
          <a:prstGeom prst="rect">
            <a:avLst/>
          </a:prstGeom>
          <a:noFill/>
        </p:spPr>
      </p:pic>
      <p:sp>
        <p:nvSpPr>
          <p:cNvPr id="12" name="Rectangle 11"/>
          <p:cNvSpPr/>
          <p:nvPr/>
        </p:nvSpPr>
        <p:spPr>
          <a:xfrm>
            <a:off x="1371600" y="1795617"/>
            <a:ext cx="6477000" cy="4376583"/>
          </a:xfrm>
          <a:prstGeom prst="rect">
            <a:avLst/>
          </a:prstGeom>
        </p:spPr>
        <p:txBody>
          <a:bodyPr wrap="square">
            <a:spAutoFit/>
          </a:bodyPr>
          <a:lstStyle/>
          <a:p>
            <a:pPr marL="342900" lvl="0" indent="-342900">
              <a:spcBef>
                <a:spcPct val="20000"/>
              </a:spcBef>
              <a:buFont typeface="Arial" pitchFamily="34" charset="0"/>
              <a:buChar char="•"/>
              <a:defRPr/>
            </a:pPr>
            <a:r>
              <a:rPr lang="en-US" sz="2400" dirty="0">
                <a:solidFill>
                  <a:prstClr val="black"/>
                </a:solidFill>
                <a:latin typeface="Times New Roman" pitchFamily="18" charset="0"/>
                <a:cs typeface="Times New Roman" pitchFamily="18" charset="0"/>
              </a:rPr>
              <a:t>Financial reporting and disclosure</a:t>
            </a:r>
          </a:p>
          <a:p>
            <a:pPr marL="342900" lvl="0" indent="-342900">
              <a:spcBef>
                <a:spcPct val="20000"/>
              </a:spcBef>
              <a:buFont typeface="Arial" pitchFamily="34" charset="0"/>
              <a:buChar char="•"/>
              <a:defRPr/>
            </a:pPr>
            <a:r>
              <a:rPr lang="en-US" sz="2400" dirty="0">
                <a:solidFill>
                  <a:prstClr val="black"/>
                </a:solidFill>
                <a:latin typeface="Times New Roman" pitchFamily="18" charset="0"/>
                <a:cs typeface="Times New Roman" pitchFamily="18" charset="0"/>
              </a:rPr>
              <a:t>Insider trading</a:t>
            </a:r>
          </a:p>
          <a:p>
            <a:pPr marL="342900" lvl="0" indent="-342900">
              <a:spcBef>
                <a:spcPct val="20000"/>
              </a:spcBef>
              <a:buFont typeface="Arial" pitchFamily="34" charset="0"/>
              <a:buChar char="•"/>
              <a:defRPr/>
            </a:pPr>
            <a:r>
              <a:rPr lang="en-US" sz="2400" dirty="0">
                <a:solidFill>
                  <a:prstClr val="black"/>
                </a:solidFill>
                <a:latin typeface="Times New Roman" pitchFamily="18" charset="0"/>
                <a:cs typeface="Times New Roman" pitchFamily="18" charset="0"/>
              </a:rPr>
              <a:t>FCPA</a:t>
            </a:r>
          </a:p>
          <a:p>
            <a:pPr marL="342900" lvl="0" indent="-342900">
              <a:spcBef>
                <a:spcPct val="20000"/>
              </a:spcBef>
              <a:buFont typeface="Arial" pitchFamily="34" charset="0"/>
              <a:buChar char="•"/>
              <a:defRPr/>
            </a:pPr>
            <a:r>
              <a:rPr lang="en-US" sz="2400" dirty="0">
                <a:solidFill>
                  <a:prstClr val="black"/>
                </a:solidFill>
                <a:latin typeface="Times New Roman" pitchFamily="18" charset="0"/>
                <a:cs typeface="Times New Roman" pitchFamily="18" charset="0"/>
              </a:rPr>
              <a:t>Broker-dealer, investment adviser &amp; investment company</a:t>
            </a:r>
          </a:p>
          <a:p>
            <a:pPr marL="342900" lvl="0" indent="-342900">
              <a:spcBef>
                <a:spcPct val="20000"/>
              </a:spcBef>
              <a:buFont typeface="Arial" pitchFamily="34" charset="0"/>
              <a:buChar char="•"/>
              <a:defRPr/>
            </a:pPr>
            <a:r>
              <a:rPr lang="en-US" sz="2400" dirty="0">
                <a:solidFill>
                  <a:prstClr val="black"/>
                </a:solidFill>
                <a:latin typeface="Times New Roman" pitchFamily="18" charset="0"/>
                <a:cs typeface="Times New Roman" pitchFamily="18" charset="0"/>
              </a:rPr>
              <a:t>Market manipulation</a:t>
            </a:r>
          </a:p>
          <a:p>
            <a:pPr marL="342900" lvl="0" indent="-342900">
              <a:spcBef>
                <a:spcPct val="20000"/>
              </a:spcBef>
              <a:buFont typeface="Arial" pitchFamily="34" charset="0"/>
              <a:buChar char="•"/>
              <a:defRPr/>
            </a:pPr>
            <a:r>
              <a:rPr lang="en-US" sz="2400" dirty="0">
                <a:solidFill>
                  <a:prstClr val="black"/>
                </a:solidFill>
                <a:latin typeface="Times New Roman" pitchFamily="18" charset="0"/>
                <a:cs typeface="Times New Roman" pitchFamily="18" charset="0"/>
              </a:rPr>
              <a:t>Offering frauds &amp; Ponzi schemes </a:t>
            </a:r>
          </a:p>
          <a:p>
            <a:pPr marL="742950" lvl="1" indent="-285750">
              <a:spcBef>
                <a:spcPct val="20000"/>
              </a:spcBef>
              <a:buFont typeface="Arial" pitchFamily="34" charset="0"/>
              <a:buChar char="–"/>
              <a:defRPr/>
            </a:pPr>
            <a:r>
              <a:rPr lang="en-US" sz="2400" dirty="0">
                <a:solidFill>
                  <a:prstClr val="black"/>
                </a:solidFill>
                <a:latin typeface="Times New Roman" pitchFamily="18" charset="0"/>
                <a:cs typeface="Times New Roman" pitchFamily="18" charset="0"/>
              </a:rPr>
              <a:t>Affinity frauds, especially religious affinity</a:t>
            </a:r>
          </a:p>
          <a:p>
            <a:pPr marL="742950" lvl="1" indent="-285750">
              <a:spcBef>
                <a:spcPct val="20000"/>
              </a:spcBef>
              <a:buFont typeface="Arial" pitchFamily="34" charset="0"/>
              <a:buChar char="–"/>
              <a:defRPr/>
            </a:pPr>
            <a:r>
              <a:rPr lang="en-US" sz="2400" dirty="0">
                <a:solidFill>
                  <a:prstClr val="black"/>
                </a:solidFill>
                <a:latin typeface="Times New Roman" pitchFamily="18" charset="0"/>
                <a:cs typeface="Times New Roman" pitchFamily="18" charset="0"/>
              </a:rPr>
              <a:t>Oil &amp; gas offerings</a:t>
            </a:r>
          </a:p>
          <a:p>
            <a:pPr marL="742950" lvl="1" indent="-285750">
              <a:spcBef>
                <a:spcPct val="20000"/>
              </a:spcBef>
              <a:buFont typeface="Arial" pitchFamily="34" charset="0"/>
              <a:buChar char="–"/>
              <a:defRPr/>
            </a:pPr>
            <a:r>
              <a:rPr lang="en-US" sz="2400" dirty="0">
                <a:solidFill>
                  <a:prstClr val="black"/>
                </a:solidFill>
                <a:latin typeface="Times New Roman" pitchFamily="18" charset="0"/>
                <a:cs typeface="Times New Roman" pitchFamily="18" charset="0"/>
              </a:rPr>
              <a:t>Very crude to highly sophisticated</a:t>
            </a:r>
          </a:p>
        </p:txBody>
      </p:sp>
      <p:sp>
        <p:nvSpPr>
          <p:cNvPr id="3" name="Slide Number Placeholder 2"/>
          <p:cNvSpPr>
            <a:spLocks noGrp="1"/>
          </p:cNvSpPr>
          <p:nvPr>
            <p:ph type="sldNum" sz="quarter" idx="12"/>
          </p:nvPr>
        </p:nvSpPr>
        <p:spPr/>
        <p:txBody>
          <a:bodyPr/>
          <a:lstStyle/>
          <a:p>
            <a:fld id="{A7CF25F6-FE55-4EE7-9DF4-61E04936BE8D}" type="slidenum">
              <a:rPr lang="en-US" smtClean="0"/>
              <a:t>16</a:t>
            </a:fld>
            <a:endParaRPr lang="en-US"/>
          </a:p>
        </p:txBody>
      </p:sp>
    </p:spTree>
    <p:extLst>
      <p:ext uri="{BB962C8B-B14F-4D97-AF65-F5344CB8AC3E}">
        <p14:creationId xmlns:p14="http://schemas.microsoft.com/office/powerpoint/2010/main" val="16583899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solidFill>
                  <a:prstClr val="black"/>
                </a:solidFill>
                <a:effectLst>
                  <a:outerShdw blurRad="38100" dist="38100" dir="2700000" algn="tl">
                    <a:srgbClr val="000000">
                      <a:alpha val="43137"/>
                    </a:srgbClr>
                  </a:outerShdw>
                </a:effectLst>
                <a:latin typeface="Times New Roman" pitchFamily="18" charset="0"/>
                <a:cs typeface="Times New Roman" pitchFamily="18" charset="0"/>
              </a:rPr>
              <a:t>Subpoenas</a:t>
            </a:r>
            <a:endParaRPr lang="en-US"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Rectangle 6"/>
          <p:cNvSpPr/>
          <p:nvPr/>
        </p:nvSpPr>
        <p:spPr>
          <a:xfrm>
            <a:off x="152400" y="1371600"/>
            <a:ext cx="86868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447800"/>
            <a:ext cx="8686800" cy="76200"/>
          </a:xfrm>
          <a:prstGeom prst="rect">
            <a:avLst/>
          </a:prstGeom>
          <a:solidFill>
            <a:schemeClr val="bg2">
              <a:lumMod val="10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7" descr="600px-United_States_Securities_and_Exchange_Commission_svg"/>
          <p:cNvPicPr>
            <a:picLocks noChangeAspect="1" noChangeArrowheads="1"/>
          </p:cNvPicPr>
          <p:nvPr/>
        </p:nvPicPr>
        <p:blipFill>
          <a:blip r:embed="rId2" cstate="print"/>
          <a:srcRect/>
          <a:stretch>
            <a:fillRect/>
          </a:stretch>
        </p:blipFill>
        <p:spPr bwMode="auto">
          <a:xfrm>
            <a:off x="228600" y="5638800"/>
            <a:ext cx="1066800" cy="1066800"/>
          </a:xfrm>
          <a:prstGeom prst="rect">
            <a:avLst/>
          </a:prstGeom>
          <a:noFill/>
        </p:spPr>
      </p:pic>
      <p:sp>
        <p:nvSpPr>
          <p:cNvPr id="12" name="Rectangle 11"/>
          <p:cNvSpPr/>
          <p:nvPr/>
        </p:nvSpPr>
        <p:spPr>
          <a:xfrm>
            <a:off x="1066800" y="2057400"/>
            <a:ext cx="6477000" cy="2296013"/>
          </a:xfrm>
          <a:prstGeom prst="rect">
            <a:avLst/>
          </a:prstGeom>
        </p:spPr>
        <p:txBody>
          <a:bodyPr wrap="square">
            <a:spAutoFit/>
          </a:bodyPr>
          <a:lstStyle/>
          <a:p>
            <a:pPr marL="914400" lvl="1" indent="-457200">
              <a:spcBef>
                <a:spcPct val="20000"/>
              </a:spcBef>
              <a:buFont typeface="Arial" pitchFamily="34" charset="0"/>
              <a:buChar char="•"/>
              <a:defRPr/>
            </a:pPr>
            <a:r>
              <a:rPr lang="en-US" sz="2400" dirty="0">
                <a:solidFill>
                  <a:prstClr val="black"/>
                </a:solidFill>
                <a:latin typeface="Times New Roman" pitchFamily="18" charset="0"/>
                <a:cs typeface="Times New Roman" pitchFamily="18" charset="0"/>
              </a:rPr>
              <a:t>Administrative, not court, subpoenas</a:t>
            </a:r>
          </a:p>
          <a:p>
            <a:pPr marL="1257300" lvl="2" indent="-342900">
              <a:spcBef>
                <a:spcPct val="20000"/>
              </a:spcBef>
              <a:buFont typeface="Calibri" pitchFamily="34" charset="0"/>
              <a:buChar char="―"/>
              <a:defRPr/>
            </a:pPr>
            <a:r>
              <a:rPr lang="en-US" sz="2400" dirty="0">
                <a:solidFill>
                  <a:prstClr val="black"/>
                </a:solidFill>
                <a:latin typeface="Times New Roman" pitchFamily="18" charset="0"/>
                <a:cs typeface="Times New Roman" pitchFamily="18" charset="0"/>
              </a:rPr>
              <a:t>Staff drafts and sends </a:t>
            </a:r>
          </a:p>
          <a:p>
            <a:pPr marL="1257300" lvl="2" indent="-342900">
              <a:spcBef>
                <a:spcPct val="20000"/>
              </a:spcBef>
              <a:buFont typeface="Calibri" pitchFamily="34" charset="0"/>
              <a:buChar char="―"/>
              <a:defRPr/>
            </a:pPr>
            <a:r>
              <a:rPr lang="en-US" sz="2400" dirty="0">
                <a:solidFill>
                  <a:prstClr val="black"/>
                </a:solidFill>
                <a:latin typeface="Times New Roman" pitchFamily="18" charset="0"/>
                <a:cs typeface="Times New Roman" pitchFamily="18" charset="0"/>
              </a:rPr>
              <a:t>Not self-executing</a:t>
            </a:r>
          </a:p>
          <a:p>
            <a:pPr marL="1257300" lvl="2" indent="-342900">
              <a:spcBef>
                <a:spcPct val="20000"/>
              </a:spcBef>
              <a:buFont typeface="Calibri" pitchFamily="34" charset="0"/>
              <a:buChar char="―"/>
              <a:defRPr/>
            </a:pPr>
            <a:r>
              <a:rPr lang="en-US" sz="2400" dirty="0">
                <a:solidFill>
                  <a:prstClr val="black"/>
                </a:solidFill>
                <a:latin typeface="Times New Roman" pitchFamily="18" charset="0"/>
                <a:cs typeface="Times New Roman" pitchFamily="18" charset="0"/>
              </a:rPr>
              <a:t>Enforceable through federal court action</a:t>
            </a:r>
          </a:p>
          <a:p>
            <a:pPr marL="1257300" lvl="2" indent="-342900">
              <a:spcBef>
                <a:spcPct val="20000"/>
              </a:spcBef>
              <a:buFont typeface="Calibri" pitchFamily="34" charset="0"/>
              <a:buChar char="―"/>
              <a:defRPr/>
            </a:pPr>
            <a:r>
              <a:rPr lang="en-US" sz="2400" dirty="0">
                <a:solidFill>
                  <a:prstClr val="black"/>
                </a:solidFill>
                <a:latin typeface="Times New Roman" pitchFamily="18" charset="0"/>
                <a:cs typeface="Times New Roman" pitchFamily="18" charset="0"/>
              </a:rPr>
              <a:t>Not subject to Rules of Civil Procedure</a:t>
            </a:r>
          </a:p>
        </p:txBody>
      </p:sp>
      <p:sp>
        <p:nvSpPr>
          <p:cNvPr id="3" name="Slide Number Placeholder 2"/>
          <p:cNvSpPr>
            <a:spLocks noGrp="1"/>
          </p:cNvSpPr>
          <p:nvPr>
            <p:ph type="sldNum" sz="quarter" idx="12"/>
          </p:nvPr>
        </p:nvSpPr>
        <p:spPr/>
        <p:txBody>
          <a:bodyPr/>
          <a:lstStyle/>
          <a:p>
            <a:fld id="{A7CF25F6-FE55-4EE7-9DF4-61E04936BE8D}" type="slidenum">
              <a:rPr lang="en-US" smtClean="0"/>
              <a:t>17</a:t>
            </a:fld>
            <a:endParaRPr lang="en-US"/>
          </a:p>
        </p:txBody>
      </p:sp>
    </p:spTree>
    <p:extLst>
      <p:ext uri="{BB962C8B-B14F-4D97-AF65-F5344CB8AC3E}">
        <p14:creationId xmlns:p14="http://schemas.microsoft.com/office/powerpoint/2010/main" val="12743310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solidFill>
                  <a:prstClr val="black"/>
                </a:solidFill>
                <a:effectLst>
                  <a:outerShdw blurRad="38100" dist="38100" dir="2700000" algn="tl">
                    <a:srgbClr val="000000">
                      <a:alpha val="43137"/>
                    </a:srgbClr>
                  </a:outerShdw>
                </a:effectLst>
                <a:latin typeface="Times New Roman" pitchFamily="18" charset="0"/>
                <a:cs typeface="Times New Roman" pitchFamily="18" charset="0"/>
              </a:rPr>
              <a:t>Sworn Testimony</a:t>
            </a:r>
            <a:endParaRPr lang="en-US"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Rectangle 6"/>
          <p:cNvSpPr/>
          <p:nvPr/>
        </p:nvSpPr>
        <p:spPr>
          <a:xfrm>
            <a:off x="152400" y="1371600"/>
            <a:ext cx="86868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447800"/>
            <a:ext cx="8686800" cy="76200"/>
          </a:xfrm>
          <a:prstGeom prst="rect">
            <a:avLst/>
          </a:prstGeom>
          <a:solidFill>
            <a:schemeClr val="bg2">
              <a:lumMod val="10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7" descr="600px-United_States_Securities_and_Exchange_Commission_svg"/>
          <p:cNvPicPr>
            <a:picLocks noChangeAspect="1" noChangeArrowheads="1"/>
          </p:cNvPicPr>
          <p:nvPr/>
        </p:nvPicPr>
        <p:blipFill>
          <a:blip r:embed="rId2" cstate="print"/>
          <a:srcRect/>
          <a:stretch>
            <a:fillRect/>
          </a:stretch>
        </p:blipFill>
        <p:spPr bwMode="auto">
          <a:xfrm>
            <a:off x="228600" y="5638800"/>
            <a:ext cx="1066800" cy="1066800"/>
          </a:xfrm>
          <a:prstGeom prst="rect">
            <a:avLst/>
          </a:prstGeom>
          <a:noFill/>
        </p:spPr>
      </p:pic>
      <p:sp>
        <p:nvSpPr>
          <p:cNvPr id="12" name="Rectangle 11"/>
          <p:cNvSpPr/>
          <p:nvPr/>
        </p:nvSpPr>
        <p:spPr>
          <a:xfrm>
            <a:off x="1257300" y="2057400"/>
            <a:ext cx="6477000" cy="3194721"/>
          </a:xfrm>
          <a:prstGeom prst="rect">
            <a:avLst/>
          </a:prstGeom>
        </p:spPr>
        <p:txBody>
          <a:bodyPr wrap="square">
            <a:spAutoFit/>
          </a:bodyPr>
          <a:lstStyle/>
          <a:p>
            <a:pPr marL="342900" lvl="0" indent="-342900">
              <a:lnSpc>
                <a:spcPct val="90000"/>
              </a:lnSpc>
              <a:spcBef>
                <a:spcPct val="20000"/>
              </a:spcBef>
              <a:buFont typeface="Arial" pitchFamily="34" charset="0"/>
              <a:buChar char="•"/>
              <a:defRPr/>
            </a:pPr>
            <a:r>
              <a:rPr lang="en-US" sz="2400" dirty="0">
                <a:solidFill>
                  <a:prstClr val="black"/>
                </a:solidFill>
                <a:latin typeface="Times New Roman" pitchFamily="18" charset="0"/>
                <a:cs typeface="Times New Roman" pitchFamily="18" charset="0"/>
              </a:rPr>
              <a:t>Usually starts after documents reviewed</a:t>
            </a:r>
          </a:p>
          <a:p>
            <a:pPr marL="342900" lvl="0" indent="-342900">
              <a:lnSpc>
                <a:spcPct val="90000"/>
              </a:lnSpc>
              <a:spcBef>
                <a:spcPct val="20000"/>
              </a:spcBef>
              <a:buFont typeface="Arial" pitchFamily="34" charset="0"/>
              <a:buChar char="•"/>
              <a:defRPr/>
            </a:pPr>
            <a:r>
              <a:rPr lang="en-US" sz="2400" dirty="0">
                <a:solidFill>
                  <a:prstClr val="black"/>
                </a:solidFill>
                <a:latin typeface="Times New Roman" pitchFamily="18" charset="0"/>
                <a:cs typeface="Times New Roman" pitchFamily="18" charset="0"/>
              </a:rPr>
              <a:t>Similar to depositions, with key differences</a:t>
            </a:r>
          </a:p>
          <a:p>
            <a:pPr marL="742950" lvl="1" indent="-285750">
              <a:lnSpc>
                <a:spcPct val="90000"/>
              </a:lnSpc>
              <a:spcBef>
                <a:spcPct val="20000"/>
              </a:spcBef>
              <a:buFont typeface="Arial" pitchFamily="34" charset="0"/>
              <a:buChar char="–"/>
              <a:defRPr/>
            </a:pPr>
            <a:r>
              <a:rPr lang="en-US" sz="2400" dirty="0">
                <a:solidFill>
                  <a:prstClr val="black"/>
                </a:solidFill>
                <a:latin typeface="Times New Roman" pitchFamily="18" charset="0"/>
                <a:cs typeface="Times New Roman" pitchFamily="18" charset="0"/>
              </a:rPr>
              <a:t>Staff administers the oath</a:t>
            </a:r>
          </a:p>
          <a:p>
            <a:pPr marL="742950" lvl="1" indent="-285750">
              <a:lnSpc>
                <a:spcPct val="90000"/>
              </a:lnSpc>
              <a:spcBef>
                <a:spcPct val="20000"/>
              </a:spcBef>
              <a:buFont typeface="Arial" pitchFamily="34" charset="0"/>
              <a:buChar char="–"/>
              <a:defRPr/>
            </a:pPr>
            <a:r>
              <a:rPr lang="en-US" sz="2400" dirty="0">
                <a:solidFill>
                  <a:prstClr val="black"/>
                </a:solidFill>
                <a:latin typeface="Times New Roman" pitchFamily="18" charset="0"/>
                <a:cs typeface="Times New Roman" pitchFamily="18" charset="0"/>
              </a:rPr>
              <a:t>No right to cross-examine</a:t>
            </a:r>
          </a:p>
          <a:p>
            <a:pPr marL="742950" lvl="1" indent="-285750">
              <a:lnSpc>
                <a:spcPct val="90000"/>
              </a:lnSpc>
              <a:spcBef>
                <a:spcPct val="20000"/>
              </a:spcBef>
              <a:buFont typeface="Arial" pitchFamily="34" charset="0"/>
              <a:buChar char="–"/>
              <a:defRPr/>
            </a:pPr>
            <a:r>
              <a:rPr lang="en-US" sz="2400" dirty="0">
                <a:solidFill>
                  <a:prstClr val="black"/>
                </a:solidFill>
                <a:latin typeface="Times New Roman" pitchFamily="18" charset="0"/>
                <a:cs typeface="Times New Roman" pitchFamily="18" charset="0"/>
              </a:rPr>
              <a:t>FRCP and FRE don’t apply</a:t>
            </a:r>
          </a:p>
          <a:p>
            <a:pPr marL="742950" lvl="1" indent="-285750">
              <a:lnSpc>
                <a:spcPct val="90000"/>
              </a:lnSpc>
              <a:spcBef>
                <a:spcPct val="20000"/>
              </a:spcBef>
              <a:buFont typeface="Arial" pitchFamily="34" charset="0"/>
              <a:buChar char="–"/>
              <a:defRPr/>
            </a:pPr>
            <a:r>
              <a:rPr lang="en-US" sz="2400" dirty="0">
                <a:solidFill>
                  <a:prstClr val="black"/>
                </a:solidFill>
                <a:latin typeface="Times New Roman" pitchFamily="18" charset="0"/>
                <a:cs typeface="Times New Roman" pitchFamily="18" charset="0"/>
              </a:rPr>
              <a:t>No right to receive the written transcript (but usually allowed)</a:t>
            </a:r>
          </a:p>
          <a:p>
            <a:pPr marL="742950" lvl="1" indent="-285750">
              <a:lnSpc>
                <a:spcPct val="90000"/>
              </a:lnSpc>
              <a:spcBef>
                <a:spcPct val="20000"/>
              </a:spcBef>
              <a:buFont typeface="Arial" pitchFamily="34" charset="0"/>
              <a:buChar char="–"/>
              <a:defRPr/>
            </a:pPr>
            <a:r>
              <a:rPr lang="en-US" sz="2400" dirty="0">
                <a:solidFill>
                  <a:prstClr val="black"/>
                </a:solidFill>
                <a:latin typeface="Times New Roman" pitchFamily="18" charset="0"/>
                <a:cs typeface="Times New Roman" pitchFamily="18" charset="0"/>
              </a:rPr>
              <a:t>Limited attendance</a:t>
            </a:r>
          </a:p>
        </p:txBody>
      </p:sp>
      <p:sp>
        <p:nvSpPr>
          <p:cNvPr id="3" name="Slide Number Placeholder 2"/>
          <p:cNvSpPr>
            <a:spLocks noGrp="1"/>
          </p:cNvSpPr>
          <p:nvPr>
            <p:ph type="sldNum" sz="quarter" idx="12"/>
          </p:nvPr>
        </p:nvSpPr>
        <p:spPr/>
        <p:txBody>
          <a:bodyPr/>
          <a:lstStyle/>
          <a:p>
            <a:fld id="{A7CF25F6-FE55-4EE7-9DF4-61E04936BE8D}" type="slidenum">
              <a:rPr lang="en-US" smtClean="0"/>
              <a:t>18</a:t>
            </a:fld>
            <a:endParaRPr lang="en-US"/>
          </a:p>
        </p:txBody>
      </p:sp>
    </p:spTree>
    <p:extLst>
      <p:ext uri="{BB962C8B-B14F-4D97-AF65-F5344CB8AC3E}">
        <p14:creationId xmlns:p14="http://schemas.microsoft.com/office/powerpoint/2010/main" val="26216090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solidFill>
                  <a:prstClr val="black"/>
                </a:solidFill>
                <a:effectLst>
                  <a:outerShdw blurRad="38100" dist="38100" dir="2700000" algn="tl">
                    <a:srgbClr val="000000">
                      <a:alpha val="43137"/>
                    </a:srgbClr>
                  </a:outerShdw>
                </a:effectLst>
                <a:latin typeface="Times New Roman" pitchFamily="18" charset="0"/>
                <a:cs typeface="Times New Roman" pitchFamily="18" charset="0"/>
              </a:rPr>
              <a:t>Sharing Information</a:t>
            </a:r>
            <a:endParaRPr lang="en-US"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Rectangle 6"/>
          <p:cNvSpPr/>
          <p:nvPr/>
        </p:nvSpPr>
        <p:spPr>
          <a:xfrm>
            <a:off x="152400" y="1371600"/>
            <a:ext cx="86868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447800"/>
            <a:ext cx="8686800" cy="76200"/>
          </a:xfrm>
          <a:prstGeom prst="rect">
            <a:avLst/>
          </a:prstGeom>
          <a:solidFill>
            <a:schemeClr val="bg2">
              <a:lumMod val="10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7" descr="600px-United_States_Securities_and_Exchange_Commission_svg"/>
          <p:cNvPicPr>
            <a:picLocks noChangeAspect="1" noChangeArrowheads="1"/>
          </p:cNvPicPr>
          <p:nvPr/>
        </p:nvPicPr>
        <p:blipFill>
          <a:blip r:embed="rId2" cstate="print"/>
          <a:srcRect/>
          <a:stretch>
            <a:fillRect/>
          </a:stretch>
        </p:blipFill>
        <p:spPr bwMode="auto">
          <a:xfrm>
            <a:off x="228600" y="5638800"/>
            <a:ext cx="1066800" cy="1066800"/>
          </a:xfrm>
          <a:prstGeom prst="rect">
            <a:avLst/>
          </a:prstGeom>
          <a:noFill/>
        </p:spPr>
      </p:pic>
      <p:sp>
        <p:nvSpPr>
          <p:cNvPr id="12" name="Rectangle 11"/>
          <p:cNvSpPr/>
          <p:nvPr/>
        </p:nvSpPr>
        <p:spPr>
          <a:xfrm>
            <a:off x="1306629" y="1822086"/>
            <a:ext cx="6477000" cy="4376583"/>
          </a:xfrm>
          <a:prstGeom prst="rect">
            <a:avLst/>
          </a:prstGeom>
        </p:spPr>
        <p:txBody>
          <a:bodyPr wrap="square">
            <a:spAutoFit/>
          </a:bodyPr>
          <a:lstStyle/>
          <a:p>
            <a:pPr marL="342900" lvl="0" indent="-342900">
              <a:spcBef>
                <a:spcPct val="20000"/>
              </a:spcBef>
              <a:buFont typeface="Arial" pitchFamily="34" charset="0"/>
              <a:buChar char="•"/>
              <a:defRPr/>
            </a:pPr>
            <a:r>
              <a:rPr lang="en-US" sz="2400" dirty="0">
                <a:solidFill>
                  <a:prstClr val="black"/>
                </a:solidFill>
                <a:latin typeface="Times New Roman" pitchFamily="18" charset="0"/>
                <a:cs typeface="Times New Roman" pitchFamily="18" charset="0"/>
              </a:rPr>
              <a:t>SEC can share information with DOJ and other law enforcement. Rule 24c-1 of Exchange Act.</a:t>
            </a:r>
          </a:p>
          <a:p>
            <a:pPr marL="742950" lvl="1" indent="-285750">
              <a:spcBef>
                <a:spcPct val="20000"/>
              </a:spcBef>
              <a:buFont typeface="Arial" pitchFamily="34" charset="0"/>
              <a:buChar char="–"/>
              <a:defRPr/>
            </a:pPr>
            <a:r>
              <a:rPr lang="en-US" sz="2400" dirty="0">
                <a:solidFill>
                  <a:prstClr val="black"/>
                </a:solidFill>
                <a:latin typeface="Times New Roman" pitchFamily="18" charset="0"/>
                <a:cs typeface="Times New Roman" pitchFamily="18" charset="0"/>
              </a:rPr>
              <a:t>Courts have explicitly approved DOJ/SEC collaboration. E.g., US v. </a:t>
            </a:r>
            <a:r>
              <a:rPr lang="en-US" sz="2400" dirty="0" err="1">
                <a:solidFill>
                  <a:prstClr val="black"/>
                </a:solidFill>
                <a:latin typeface="Times New Roman" pitchFamily="18" charset="0"/>
                <a:cs typeface="Times New Roman" pitchFamily="18" charset="0"/>
              </a:rPr>
              <a:t>Kordel</a:t>
            </a:r>
            <a:r>
              <a:rPr lang="en-US" sz="2400" dirty="0">
                <a:solidFill>
                  <a:prstClr val="black"/>
                </a:solidFill>
                <a:latin typeface="Times New Roman" pitchFamily="18" charset="0"/>
                <a:cs typeface="Times New Roman" pitchFamily="18" charset="0"/>
              </a:rPr>
              <a:t>, US v. Stringer</a:t>
            </a:r>
          </a:p>
          <a:p>
            <a:pPr marL="742950" lvl="1" indent="-285750">
              <a:spcBef>
                <a:spcPct val="20000"/>
              </a:spcBef>
              <a:buFont typeface="Arial" pitchFamily="34" charset="0"/>
              <a:buChar char="–"/>
              <a:defRPr/>
            </a:pPr>
            <a:r>
              <a:rPr lang="en-US" sz="2400" dirty="0">
                <a:solidFill>
                  <a:prstClr val="black"/>
                </a:solidFill>
                <a:latin typeface="Times New Roman" pitchFamily="18" charset="0"/>
                <a:cs typeface="Times New Roman" pitchFamily="18" charset="0"/>
              </a:rPr>
              <a:t>Sharing </a:t>
            </a:r>
            <a:r>
              <a:rPr lang="en-US" sz="2400" u="sng" dirty="0">
                <a:solidFill>
                  <a:prstClr val="black"/>
                </a:solidFill>
                <a:latin typeface="Times New Roman" pitchFamily="18" charset="0"/>
                <a:cs typeface="Times New Roman" pitchFamily="18" charset="0"/>
              </a:rPr>
              <a:t>information</a:t>
            </a:r>
            <a:r>
              <a:rPr lang="en-US" sz="2400" dirty="0">
                <a:solidFill>
                  <a:prstClr val="black"/>
                </a:solidFill>
                <a:latin typeface="Times New Roman" pitchFamily="18" charset="0"/>
                <a:cs typeface="Times New Roman" pitchFamily="18" charset="0"/>
              </a:rPr>
              <a:t> requires approval of assistant director or above.  Sharing </a:t>
            </a:r>
            <a:r>
              <a:rPr lang="en-US" sz="2400" u="sng" dirty="0">
                <a:solidFill>
                  <a:prstClr val="black"/>
                </a:solidFill>
                <a:latin typeface="Times New Roman" pitchFamily="18" charset="0"/>
                <a:cs typeface="Times New Roman" pitchFamily="18" charset="0"/>
              </a:rPr>
              <a:t>documents</a:t>
            </a:r>
            <a:r>
              <a:rPr lang="en-US" sz="2400" dirty="0">
                <a:solidFill>
                  <a:prstClr val="black"/>
                </a:solidFill>
                <a:latin typeface="Times New Roman" pitchFamily="18" charset="0"/>
                <a:cs typeface="Times New Roman" pitchFamily="18" charset="0"/>
              </a:rPr>
              <a:t> requires written access request.</a:t>
            </a:r>
          </a:p>
          <a:p>
            <a:pPr marL="342900" lvl="0" indent="-342900">
              <a:spcBef>
                <a:spcPct val="20000"/>
              </a:spcBef>
              <a:buFont typeface="Arial" pitchFamily="34" charset="0"/>
              <a:buChar char="•"/>
              <a:defRPr/>
            </a:pPr>
            <a:r>
              <a:rPr lang="en-US" sz="2400" dirty="0">
                <a:solidFill>
                  <a:prstClr val="black"/>
                </a:solidFill>
                <a:latin typeface="Times New Roman" pitchFamily="18" charset="0"/>
                <a:cs typeface="Times New Roman" pitchFamily="18" charset="0"/>
              </a:rPr>
              <a:t>Under Dodd-Frank Act, we can share privileged materials with other agencies without waiving the privilege. Exchange Act Section 24(f).</a:t>
            </a:r>
          </a:p>
        </p:txBody>
      </p:sp>
      <p:sp>
        <p:nvSpPr>
          <p:cNvPr id="3" name="Slide Number Placeholder 2"/>
          <p:cNvSpPr>
            <a:spLocks noGrp="1"/>
          </p:cNvSpPr>
          <p:nvPr>
            <p:ph type="sldNum" sz="quarter" idx="12"/>
          </p:nvPr>
        </p:nvSpPr>
        <p:spPr/>
        <p:txBody>
          <a:bodyPr/>
          <a:lstStyle/>
          <a:p>
            <a:fld id="{A7CF25F6-FE55-4EE7-9DF4-61E04936BE8D}" type="slidenum">
              <a:rPr lang="en-US" smtClean="0"/>
              <a:t>19</a:t>
            </a:fld>
            <a:endParaRPr lang="en-US"/>
          </a:p>
        </p:txBody>
      </p:sp>
    </p:spTree>
    <p:extLst>
      <p:ext uri="{BB962C8B-B14F-4D97-AF65-F5344CB8AC3E}">
        <p14:creationId xmlns:p14="http://schemas.microsoft.com/office/powerpoint/2010/main" val="41659894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effectLst>
                  <a:outerShdw blurRad="38100" dist="38100" dir="2700000" algn="tl">
                    <a:srgbClr val="000000">
                      <a:alpha val="43137"/>
                    </a:srgbClr>
                  </a:outerShdw>
                </a:effectLst>
                <a:latin typeface="Times New Roman" pitchFamily="18" charset="0"/>
                <a:cs typeface="Times New Roman" pitchFamily="18" charset="0"/>
              </a:rPr>
              <a:t>Disclaimer</a:t>
            </a:r>
            <a:endParaRPr lang="en-US"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Rectangle 6"/>
          <p:cNvSpPr/>
          <p:nvPr/>
        </p:nvSpPr>
        <p:spPr>
          <a:xfrm>
            <a:off x="152400" y="1371600"/>
            <a:ext cx="86868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447800"/>
            <a:ext cx="8686800" cy="76200"/>
          </a:xfrm>
          <a:prstGeom prst="rect">
            <a:avLst/>
          </a:prstGeom>
          <a:solidFill>
            <a:schemeClr val="bg2">
              <a:lumMod val="10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7" descr="600px-United_States_Securities_and_Exchange_Commission_svg"/>
          <p:cNvPicPr>
            <a:picLocks noChangeAspect="1" noChangeArrowheads="1"/>
          </p:cNvPicPr>
          <p:nvPr/>
        </p:nvPicPr>
        <p:blipFill>
          <a:blip r:embed="rId2" cstate="print"/>
          <a:srcRect/>
          <a:stretch>
            <a:fillRect/>
          </a:stretch>
        </p:blipFill>
        <p:spPr bwMode="auto">
          <a:xfrm>
            <a:off x="228600" y="5638800"/>
            <a:ext cx="1066800" cy="1066800"/>
          </a:xfrm>
          <a:prstGeom prst="rect">
            <a:avLst/>
          </a:prstGeom>
          <a:noFill/>
        </p:spPr>
      </p:pic>
      <p:sp>
        <p:nvSpPr>
          <p:cNvPr id="12" name="Rectangle 11"/>
          <p:cNvSpPr/>
          <p:nvPr/>
        </p:nvSpPr>
        <p:spPr>
          <a:xfrm>
            <a:off x="1219200" y="2438400"/>
            <a:ext cx="6477000" cy="2419124"/>
          </a:xfrm>
          <a:prstGeom prst="rect">
            <a:avLst/>
          </a:prstGeom>
        </p:spPr>
        <p:txBody>
          <a:bodyPr wrap="square">
            <a:spAutoFit/>
          </a:bodyPr>
          <a:lstStyle/>
          <a:p>
            <a:pPr marL="342900" lvl="0" indent="-342900">
              <a:spcBef>
                <a:spcPct val="20000"/>
              </a:spcBef>
              <a:defRPr/>
            </a:pPr>
            <a:r>
              <a:rPr lang="en-US" dirty="0" smtClean="0">
                <a:latin typeface="Times New Roman" pitchFamily="18" charset="0"/>
                <a:cs typeface="Times New Roman" pitchFamily="18" charset="0"/>
              </a:rPr>
              <a:t>Remember:</a:t>
            </a:r>
          </a:p>
          <a:p>
            <a:pPr marL="342900" lvl="0" indent="-342900">
              <a:spcBef>
                <a:spcPct val="20000"/>
              </a:spcBef>
              <a:defRPr/>
            </a:pPr>
            <a:endParaRPr lang="en-US" dirty="0" smtClean="0">
              <a:latin typeface="Times New Roman" pitchFamily="18" charset="0"/>
              <a:cs typeface="Times New Roman" pitchFamily="18" charset="0"/>
            </a:endParaRPr>
          </a:p>
          <a:p>
            <a:pPr marL="342900" lvl="0" indent="-342900">
              <a:spcBef>
                <a:spcPct val="20000"/>
              </a:spcBef>
              <a:defRPr/>
            </a:pPr>
            <a:r>
              <a:rPr lang="en-US" dirty="0" smtClean="0">
                <a:latin typeface="Times New Roman" pitchFamily="18" charset="0"/>
                <a:cs typeface="Times New Roman" pitchFamily="18" charset="0"/>
              </a:rPr>
              <a:t>	The </a:t>
            </a:r>
            <a:r>
              <a:rPr lang="en-US" dirty="0">
                <a:latin typeface="Times New Roman" pitchFamily="18" charset="0"/>
                <a:cs typeface="Times New Roman" pitchFamily="18" charset="0"/>
              </a:rPr>
              <a:t>U.S. Securities and Exchange Commission, as a matter of policy, disclaims responsibility for any private publication or statement by any of its employees.  Views expressed herein are those of the presenter and do not necessarily reflect the views of the Commission or other members of the staff of the Commission.</a:t>
            </a:r>
          </a:p>
        </p:txBody>
      </p:sp>
      <p:sp>
        <p:nvSpPr>
          <p:cNvPr id="3" name="Slide Number Placeholder 2"/>
          <p:cNvSpPr>
            <a:spLocks noGrp="1"/>
          </p:cNvSpPr>
          <p:nvPr>
            <p:ph type="sldNum" sz="quarter" idx="12"/>
          </p:nvPr>
        </p:nvSpPr>
        <p:spPr/>
        <p:txBody>
          <a:bodyPr/>
          <a:lstStyle/>
          <a:p>
            <a:fld id="{A7CF25F6-FE55-4EE7-9DF4-61E04936BE8D}" type="slidenum">
              <a:rPr lang="en-US" smtClean="0"/>
              <a:t>2</a:t>
            </a:fld>
            <a:endParaRPr lang="en-US"/>
          </a:p>
        </p:txBody>
      </p:sp>
    </p:spTree>
    <p:extLst>
      <p:ext uri="{BB962C8B-B14F-4D97-AF65-F5344CB8AC3E}">
        <p14:creationId xmlns:p14="http://schemas.microsoft.com/office/powerpoint/2010/main" val="17708922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a:solidFill>
                  <a:prstClr val="black"/>
                </a:solidFill>
                <a:effectLst>
                  <a:outerShdw blurRad="38100" dist="38100" dir="2700000" algn="tl">
                    <a:srgbClr val="000000">
                      <a:alpha val="43137"/>
                    </a:srgbClr>
                  </a:outerShdw>
                </a:effectLst>
                <a:latin typeface="Times New Roman" pitchFamily="18" charset="0"/>
                <a:cs typeface="Times New Roman" pitchFamily="18" charset="0"/>
              </a:rPr>
              <a:t>Enforcement Action</a:t>
            </a:r>
            <a:endParaRPr lang="en-US"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Rectangle 6"/>
          <p:cNvSpPr/>
          <p:nvPr/>
        </p:nvSpPr>
        <p:spPr>
          <a:xfrm>
            <a:off x="152400" y="1371600"/>
            <a:ext cx="86868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447800"/>
            <a:ext cx="8686800" cy="76200"/>
          </a:xfrm>
          <a:prstGeom prst="rect">
            <a:avLst/>
          </a:prstGeom>
          <a:solidFill>
            <a:schemeClr val="bg2">
              <a:lumMod val="10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7" descr="600px-United_States_Securities_and_Exchange_Commission_svg"/>
          <p:cNvPicPr>
            <a:picLocks noChangeAspect="1" noChangeArrowheads="1"/>
          </p:cNvPicPr>
          <p:nvPr/>
        </p:nvPicPr>
        <p:blipFill>
          <a:blip r:embed="rId2" cstate="print"/>
          <a:srcRect/>
          <a:stretch>
            <a:fillRect/>
          </a:stretch>
        </p:blipFill>
        <p:spPr bwMode="auto">
          <a:xfrm>
            <a:off x="228600" y="5638800"/>
            <a:ext cx="1066800" cy="1066800"/>
          </a:xfrm>
          <a:prstGeom prst="rect">
            <a:avLst/>
          </a:prstGeom>
          <a:noFill/>
        </p:spPr>
      </p:pic>
      <p:sp>
        <p:nvSpPr>
          <p:cNvPr id="12" name="Rectangle 11"/>
          <p:cNvSpPr/>
          <p:nvPr/>
        </p:nvSpPr>
        <p:spPr>
          <a:xfrm>
            <a:off x="1257300" y="2057400"/>
            <a:ext cx="6477000" cy="3896451"/>
          </a:xfrm>
          <a:prstGeom prst="rect">
            <a:avLst/>
          </a:prstGeom>
        </p:spPr>
        <p:txBody>
          <a:bodyPr wrap="square">
            <a:spAutoFit/>
          </a:bodyPr>
          <a:lstStyle/>
          <a:p>
            <a:pPr marL="342900" lvl="0" indent="-342900">
              <a:spcBef>
                <a:spcPct val="20000"/>
              </a:spcBef>
              <a:buFont typeface="Arial" pitchFamily="34" charset="0"/>
              <a:buChar char="•"/>
              <a:defRPr/>
            </a:pPr>
            <a:r>
              <a:rPr lang="en-US" sz="2400" dirty="0">
                <a:solidFill>
                  <a:prstClr val="black"/>
                </a:solidFill>
                <a:latin typeface="Times New Roman" pitchFamily="18" charset="0"/>
                <a:cs typeface="Times New Roman" pitchFamily="18" charset="0"/>
              </a:rPr>
              <a:t>Staff drafts recommendation describing the factual and legal bases for bringing case</a:t>
            </a:r>
          </a:p>
          <a:p>
            <a:pPr marL="742950" lvl="1" indent="-285750">
              <a:spcBef>
                <a:spcPct val="20000"/>
              </a:spcBef>
              <a:buFont typeface="Arial" pitchFamily="34" charset="0"/>
              <a:buChar char="–"/>
              <a:defRPr/>
            </a:pPr>
            <a:r>
              <a:rPr lang="en-US" sz="2400" dirty="0">
                <a:solidFill>
                  <a:prstClr val="black"/>
                </a:solidFill>
                <a:latin typeface="Times New Roman" pitchFamily="18" charset="0"/>
                <a:cs typeface="Times New Roman" pitchFamily="18" charset="0"/>
              </a:rPr>
              <a:t>We can and sometimes do share the factual summaries with the USAO and FBI </a:t>
            </a:r>
          </a:p>
          <a:p>
            <a:pPr marL="342900" lvl="0" indent="-342900">
              <a:lnSpc>
                <a:spcPct val="90000"/>
              </a:lnSpc>
              <a:spcBef>
                <a:spcPct val="20000"/>
              </a:spcBef>
              <a:buFont typeface="Arial" pitchFamily="34" charset="0"/>
              <a:buChar char="•"/>
              <a:defRPr/>
            </a:pPr>
            <a:r>
              <a:rPr lang="en-US" sz="2400" dirty="0">
                <a:solidFill>
                  <a:prstClr val="black"/>
                </a:solidFill>
                <a:latin typeface="Times New Roman" pitchFamily="18" charset="0"/>
                <a:cs typeface="Times New Roman" pitchFamily="18" charset="0"/>
              </a:rPr>
              <a:t>Recommendation reviewed and commented on by HO, including General Counsel’s Office and other interested divisions and offices</a:t>
            </a:r>
          </a:p>
          <a:p>
            <a:pPr marL="742950" lvl="1" indent="-285750">
              <a:lnSpc>
                <a:spcPct val="90000"/>
              </a:lnSpc>
              <a:spcBef>
                <a:spcPct val="20000"/>
              </a:spcBef>
              <a:buFont typeface="Arial" pitchFamily="34" charset="0"/>
              <a:buChar char="–"/>
              <a:defRPr/>
            </a:pPr>
            <a:r>
              <a:rPr lang="en-US" sz="2400" dirty="0">
                <a:solidFill>
                  <a:prstClr val="black"/>
                </a:solidFill>
                <a:latin typeface="Times New Roman" pitchFamily="18" charset="0"/>
                <a:cs typeface="Times New Roman" pitchFamily="18" charset="0"/>
              </a:rPr>
              <a:t>Review intended to promote consistency and solid legal foundation</a:t>
            </a:r>
          </a:p>
          <a:p>
            <a:pPr marL="342900" lvl="0" indent="-342900">
              <a:spcBef>
                <a:spcPct val="20000"/>
              </a:spcBef>
              <a:buFont typeface="Arial" pitchFamily="34" charset="0"/>
              <a:buChar char="•"/>
              <a:defRPr/>
            </a:pPr>
            <a:r>
              <a:rPr lang="en-US" sz="2400" dirty="0">
                <a:solidFill>
                  <a:prstClr val="black"/>
                </a:solidFill>
                <a:latin typeface="Times New Roman" pitchFamily="18" charset="0"/>
                <a:cs typeface="Times New Roman" pitchFamily="18" charset="0"/>
              </a:rPr>
              <a:t>Can be time consuming process</a:t>
            </a:r>
          </a:p>
        </p:txBody>
      </p:sp>
      <p:sp>
        <p:nvSpPr>
          <p:cNvPr id="3" name="Slide Number Placeholder 2"/>
          <p:cNvSpPr>
            <a:spLocks noGrp="1"/>
          </p:cNvSpPr>
          <p:nvPr>
            <p:ph type="sldNum" sz="quarter" idx="12"/>
          </p:nvPr>
        </p:nvSpPr>
        <p:spPr/>
        <p:txBody>
          <a:bodyPr/>
          <a:lstStyle/>
          <a:p>
            <a:fld id="{A7CF25F6-FE55-4EE7-9DF4-61E04936BE8D}" type="slidenum">
              <a:rPr lang="en-US" smtClean="0"/>
              <a:t>20</a:t>
            </a:fld>
            <a:endParaRPr lang="en-US"/>
          </a:p>
        </p:txBody>
      </p:sp>
    </p:spTree>
    <p:extLst>
      <p:ext uri="{BB962C8B-B14F-4D97-AF65-F5344CB8AC3E}">
        <p14:creationId xmlns:p14="http://schemas.microsoft.com/office/powerpoint/2010/main" val="13610349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Autofit/>
          </a:bodyPr>
          <a:lstStyle/>
          <a:p>
            <a:pPr algn="l"/>
            <a:r>
              <a:rPr lang="en-US" dirty="0">
                <a:solidFill>
                  <a:prstClr val="black"/>
                </a:solidFill>
                <a:effectLst>
                  <a:outerShdw blurRad="38100" dist="38100" dir="2700000" algn="tl">
                    <a:srgbClr val="000000">
                      <a:alpha val="43137"/>
                    </a:srgbClr>
                  </a:outerShdw>
                </a:effectLst>
                <a:latin typeface="Times New Roman" pitchFamily="18" charset="0"/>
                <a:cs typeface="Times New Roman" pitchFamily="18" charset="0"/>
              </a:rPr>
              <a:t>Recommending Action to the Commission</a:t>
            </a:r>
            <a:endParaRPr lang="en-US"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Rectangle 6"/>
          <p:cNvSpPr/>
          <p:nvPr/>
        </p:nvSpPr>
        <p:spPr>
          <a:xfrm>
            <a:off x="152400" y="1371600"/>
            <a:ext cx="86868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447800"/>
            <a:ext cx="8686800" cy="76200"/>
          </a:xfrm>
          <a:prstGeom prst="rect">
            <a:avLst/>
          </a:prstGeom>
          <a:solidFill>
            <a:schemeClr val="bg2">
              <a:lumMod val="10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7" descr="600px-United_States_Securities_and_Exchange_Commission_svg"/>
          <p:cNvPicPr>
            <a:picLocks noChangeAspect="1" noChangeArrowheads="1"/>
          </p:cNvPicPr>
          <p:nvPr/>
        </p:nvPicPr>
        <p:blipFill>
          <a:blip r:embed="rId2" cstate="print"/>
          <a:srcRect/>
          <a:stretch>
            <a:fillRect/>
          </a:stretch>
        </p:blipFill>
        <p:spPr bwMode="auto">
          <a:xfrm>
            <a:off x="228600" y="5638800"/>
            <a:ext cx="1066800" cy="1066800"/>
          </a:xfrm>
          <a:prstGeom prst="rect">
            <a:avLst/>
          </a:prstGeom>
          <a:noFill/>
        </p:spPr>
      </p:pic>
      <p:sp>
        <p:nvSpPr>
          <p:cNvPr id="12" name="Rectangle 11"/>
          <p:cNvSpPr/>
          <p:nvPr/>
        </p:nvSpPr>
        <p:spPr>
          <a:xfrm>
            <a:off x="1143000" y="2057400"/>
            <a:ext cx="6477000" cy="3711785"/>
          </a:xfrm>
          <a:prstGeom prst="rect">
            <a:avLst/>
          </a:prstGeom>
        </p:spPr>
        <p:txBody>
          <a:bodyPr wrap="square">
            <a:spAutoFit/>
          </a:bodyPr>
          <a:lstStyle/>
          <a:p>
            <a:pPr marL="342900" lvl="0" indent="-342900">
              <a:lnSpc>
                <a:spcPct val="90000"/>
              </a:lnSpc>
              <a:spcBef>
                <a:spcPct val="20000"/>
              </a:spcBef>
              <a:buFont typeface="Arial" pitchFamily="34" charset="0"/>
              <a:buChar char="•"/>
              <a:defRPr/>
            </a:pPr>
            <a:r>
              <a:rPr lang="en-US" sz="2400" dirty="0">
                <a:solidFill>
                  <a:prstClr val="black"/>
                </a:solidFill>
                <a:latin typeface="Times New Roman" pitchFamily="18" charset="0"/>
                <a:cs typeface="Times New Roman" pitchFamily="18" charset="0"/>
              </a:rPr>
              <a:t>After action memo vetted by staff, goes to Commissioners</a:t>
            </a:r>
          </a:p>
          <a:p>
            <a:pPr marL="742950" lvl="1" indent="-285750">
              <a:lnSpc>
                <a:spcPct val="90000"/>
              </a:lnSpc>
              <a:spcBef>
                <a:spcPct val="20000"/>
              </a:spcBef>
              <a:buFont typeface="Arial" pitchFamily="34" charset="0"/>
              <a:buChar char="–"/>
              <a:defRPr/>
            </a:pPr>
            <a:r>
              <a:rPr lang="en-US" sz="2400" dirty="0">
                <a:solidFill>
                  <a:prstClr val="black"/>
                </a:solidFill>
                <a:latin typeface="Times New Roman" pitchFamily="18" charset="0"/>
                <a:cs typeface="Times New Roman" pitchFamily="18" charset="0"/>
              </a:rPr>
              <a:t>Usually considered at closed meeting (i.e. non-public)</a:t>
            </a:r>
          </a:p>
          <a:p>
            <a:pPr marL="742950" lvl="1" indent="-285750">
              <a:lnSpc>
                <a:spcPct val="90000"/>
              </a:lnSpc>
              <a:spcBef>
                <a:spcPct val="20000"/>
              </a:spcBef>
              <a:buFont typeface="Arial" pitchFamily="34" charset="0"/>
              <a:buChar char="–"/>
              <a:defRPr/>
            </a:pPr>
            <a:r>
              <a:rPr lang="en-US" sz="2400" dirty="0">
                <a:solidFill>
                  <a:prstClr val="black"/>
                </a:solidFill>
                <a:latin typeface="Times New Roman" pitchFamily="18" charset="0"/>
                <a:cs typeface="Times New Roman" pitchFamily="18" charset="0"/>
              </a:rPr>
              <a:t>Can be reviewed quickly and approved by a single Commissioner if an emergency matter</a:t>
            </a:r>
          </a:p>
          <a:p>
            <a:pPr marL="342900" lvl="0" indent="-342900">
              <a:lnSpc>
                <a:spcPct val="90000"/>
              </a:lnSpc>
              <a:spcBef>
                <a:spcPct val="20000"/>
              </a:spcBef>
              <a:buFont typeface="Arial" pitchFamily="34" charset="0"/>
              <a:buChar char="•"/>
              <a:defRPr/>
            </a:pPr>
            <a:r>
              <a:rPr lang="en-US" sz="2400" dirty="0">
                <a:solidFill>
                  <a:prstClr val="black"/>
                </a:solidFill>
                <a:latin typeface="Times New Roman" pitchFamily="18" charset="0"/>
                <a:cs typeface="Times New Roman" pitchFamily="18" charset="0"/>
              </a:rPr>
              <a:t>Once approved, we file the action</a:t>
            </a:r>
          </a:p>
          <a:p>
            <a:pPr marL="742950" lvl="1" indent="-285750">
              <a:lnSpc>
                <a:spcPct val="90000"/>
              </a:lnSpc>
              <a:spcBef>
                <a:spcPct val="20000"/>
              </a:spcBef>
              <a:buFont typeface="Arial" pitchFamily="34" charset="0"/>
              <a:buChar char="–"/>
              <a:defRPr/>
            </a:pPr>
            <a:r>
              <a:rPr lang="en-US" sz="2400" dirty="0">
                <a:solidFill>
                  <a:prstClr val="black"/>
                </a:solidFill>
                <a:latin typeface="Times New Roman" pitchFamily="18" charset="0"/>
                <a:cs typeface="Times New Roman" pitchFamily="18" charset="0"/>
              </a:rPr>
              <a:t>Have to return to the Commission for further authority to take certain actions (e.g., settlement, add/drop parties or charges)</a:t>
            </a:r>
          </a:p>
        </p:txBody>
      </p:sp>
      <p:sp>
        <p:nvSpPr>
          <p:cNvPr id="3" name="Slide Number Placeholder 2"/>
          <p:cNvSpPr>
            <a:spLocks noGrp="1"/>
          </p:cNvSpPr>
          <p:nvPr>
            <p:ph type="sldNum" sz="quarter" idx="12"/>
          </p:nvPr>
        </p:nvSpPr>
        <p:spPr/>
        <p:txBody>
          <a:bodyPr/>
          <a:lstStyle/>
          <a:p>
            <a:fld id="{A7CF25F6-FE55-4EE7-9DF4-61E04936BE8D}" type="slidenum">
              <a:rPr lang="en-US" smtClean="0"/>
              <a:t>21</a:t>
            </a:fld>
            <a:endParaRPr lang="en-US"/>
          </a:p>
        </p:txBody>
      </p:sp>
    </p:spTree>
    <p:extLst>
      <p:ext uri="{BB962C8B-B14F-4D97-AF65-F5344CB8AC3E}">
        <p14:creationId xmlns:p14="http://schemas.microsoft.com/office/powerpoint/2010/main" val="18516554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solidFill>
                  <a:prstClr val="black"/>
                </a:solidFill>
                <a:effectLst>
                  <a:outerShdw blurRad="38100" dist="38100" dir="2700000" algn="tl">
                    <a:srgbClr val="000000">
                      <a:alpha val="43137"/>
                    </a:srgbClr>
                  </a:outerShdw>
                </a:effectLst>
                <a:latin typeface="Times New Roman" pitchFamily="18" charset="0"/>
                <a:cs typeface="Times New Roman" pitchFamily="18" charset="0"/>
              </a:rPr>
              <a:t>Federal District </a:t>
            </a:r>
            <a:r>
              <a:rPr lang="en-US" dirty="0" smtClean="0">
                <a:solidFill>
                  <a:prstClr val="black"/>
                </a:solidFill>
                <a:effectLst>
                  <a:outerShdw blurRad="38100" dist="38100" dir="2700000" algn="tl">
                    <a:srgbClr val="000000">
                      <a:alpha val="43137"/>
                    </a:srgbClr>
                  </a:outerShdw>
                </a:effectLst>
                <a:latin typeface="Times New Roman" pitchFamily="18" charset="0"/>
                <a:cs typeface="Times New Roman" pitchFamily="18" charset="0"/>
              </a:rPr>
              <a:t>Court</a:t>
            </a:r>
            <a:endParaRPr lang="en-US"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Rectangle 6"/>
          <p:cNvSpPr/>
          <p:nvPr/>
        </p:nvSpPr>
        <p:spPr>
          <a:xfrm>
            <a:off x="152400" y="1371600"/>
            <a:ext cx="86868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447800"/>
            <a:ext cx="8686800" cy="76200"/>
          </a:xfrm>
          <a:prstGeom prst="rect">
            <a:avLst/>
          </a:prstGeom>
          <a:solidFill>
            <a:schemeClr val="bg2">
              <a:lumMod val="10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7" descr="600px-United_States_Securities_and_Exchange_Commission_svg"/>
          <p:cNvPicPr>
            <a:picLocks noChangeAspect="1" noChangeArrowheads="1"/>
          </p:cNvPicPr>
          <p:nvPr/>
        </p:nvPicPr>
        <p:blipFill>
          <a:blip r:embed="rId2" cstate="print"/>
          <a:srcRect/>
          <a:stretch>
            <a:fillRect/>
          </a:stretch>
        </p:blipFill>
        <p:spPr bwMode="auto">
          <a:xfrm>
            <a:off x="228600" y="5638800"/>
            <a:ext cx="1066800" cy="1066800"/>
          </a:xfrm>
          <a:prstGeom prst="rect">
            <a:avLst/>
          </a:prstGeom>
          <a:noFill/>
        </p:spPr>
      </p:pic>
      <p:sp>
        <p:nvSpPr>
          <p:cNvPr id="12" name="Rectangle 11"/>
          <p:cNvSpPr/>
          <p:nvPr/>
        </p:nvSpPr>
        <p:spPr>
          <a:xfrm>
            <a:off x="1066800" y="1943350"/>
            <a:ext cx="7239000" cy="3859518"/>
          </a:xfrm>
          <a:prstGeom prst="rect">
            <a:avLst/>
          </a:prstGeom>
        </p:spPr>
        <p:txBody>
          <a:bodyPr wrap="square">
            <a:spAutoFit/>
          </a:bodyPr>
          <a:lstStyle/>
          <a:p>
            <a:pPr lvl="0">
              <a:spcBef>
                <a:spcPct val="20000"/>
              </a:spcBef>
            </a:pPr>
            <a:r>
              <a:rPr lang="en-US" sz="2400" dirty="0">
                <a:solidFill>
                  <a:prstClr val="black"/>
                </a:solidFill>
                <a:latin typeface="Times New Roman" pitchFamily="18" charset="0"/>
                <a:cs typeface="Times New Roman" pitchFamily="18" charset="0"/>
              </a:rPr>
              <a:t>Emergency Cases – ongoing fraud, investor funds at risk</a:t>
            </a:r>
          </a:p>
          <a:p>
            <a:pPr marL="914400" lvl="1" indent="-514350">
              <a:spcBef>
                <a:spcPct val="20000"/>
              </a:spcBef>
              <a:buFont typeface="Arial" pitchFamily="34" charset="0"/>
              <a:buChar char="•"/>
            </a:pPr>
            <a:r>
              <a:rPr lang="en-US" sz="2400" dirty="0">
                <a:solidFill>
                  <a:prstClr val="black"/>
                </a:solidFill>
                <a:latin typeface="Times New Roman" pitchFamily="18" charset="0"/>
                <a:cs typeface="Times New Roman" pitchFamily="18" charset="0"/>
              </a:rPr>
              <a:t>Temporary Restraining Order</a:t>
            </a:r>
          </a:p>
          <a:p>
            <a:pPr marL="914400" lvl="1" indent="-514350">
              <a:spcBef>
                <a:spcPct val="20000"/>
              </a:spcBef>
              <a:buFont typeface="Arial" pitchFamily="34" charset="0"/>
              <a:buChar char="•"/>
            </a:pPr>
            <a:r>
              <a:rPr lang="en-US" sz="2400" dirty="0">
                <a:solidFill>
                  <a:prstClr val="black"/>
                </a:solidFill>
                <a:latin typeface="Times New Roman" pitchFamily="18" charset="0"/>
                <a:cs typeface="Times New Roman" pitchFamily="18" charset="0"/>
              </a:rPr>
              <a:t>Preliminary Injunction </a:t>
            </a:r>
          </a:p>
          <a:p>
            <a:pPr marL="914400" lvl="1" indent="-514350">
              <a:spcBef>
                <a:spcPct val="20000"/>
              </a:spcBef>
              <a:buFont typeface="Arial" pitchFamily="34" charset="0"/>
              <a:buChar char="•"/>
            </a:pPr>
            <a:r>
              <a:rPr lang="en-US" sz="2400" dirty="0">
                <a:solidFill>
                  <a:prstClr val="black"/>
                </a:solidFill>
                <a:latin typeface="Times New Roman" pitchFamily="18" charset="0"/>
                <a:cs typeface="Times New Roman" pitchFamily="18" charset="0"/>
              </a:rPr>
              <a:t>Asset Freeze</a:t>
            </a:r>
          </a:p>
          <a:p>
            <a:pPr marL="914400" lvl="1" indent="-514350">
              <a:spcBef>
                <a:spcPct val="20000"/>
              </a:spcBef>
              <a:buFont typeface="Arial" pitchFamily="34" charset="0"/>
              <a:buChar char="•"/>
            </a:pPr>
            <a:r>
              <a:rPr lang="en-US" sz="2400" dirty="0">
                <a:solidFill>
                  <a:prstClr val="black"/>
                </a:solidFill>
                <a:latin typeface="Times New Roman" pitchFamily="18" charset="0"/>
                <a:cs typeface="Times New Roman" pitchFamily="18" charset="0"/>
              </a:rPr>
              <a:t>Receiver – takes possession of all documents and things.  Can turn over to criminal authorities.</a:t>
            </a:r>
          </a:p>
          <a:p>
            <a:pPr marL="914400" lvl="1" indent="-514350">
              <a:spcBef>
                <a:spcPct val="20000"/>
              </a:spcBef>
              <a:buFont typeface="Arial" pitchFamily="34" charset="0"/>
              <a:buChar char="•"/>
            </a:pPr>
            <a:r>
              <a:rPr lang="en-US" sz="2400" dirty="0">
                <a:solidFill>
                  <a:prstClr val="black"/>
                </a:solidFill>
                <a:latin typeface="Times New Roman" pitchFamily="18" charset="0"/>
                <a:cs typeface="Times New Roman" pitchFamily="18" charset="0"/>
              </a:rPr>
              <a:t>Surrender of passport.</a:t>
            </a:r>
          </a:p>
          <a:p>
            <a:pPr marL="914400" lvl="1" indent="-514350">
              <a:spcBef>
                <a:spcPct val="20000"/>
              </a:spcBef>
              <a:buFont typeface="Arial" pitchFamily="34" charset="0"/>
              <a:buChar char="•"/>
            </a:pPr>
            <a:r>
              <a:rPr lang="en-US" sz="2400" dirty="0">
                <a:solidFill>
                  <a:prstClr val="black"/>
                </a:solidFill>
                <a:latin typeface="Times New Roman" pitchFamily="18" charset="0"/>
                <a:cs typeface="Times New Roman" pitchFamily="18" charset="0"/>
              </a:rPr>
              <a:t>Expedited Discovery – put defendant on the record on 72 hours’ notice.</a:t>
            </a:r>
          </a:p>
        </p:txBody>
      </p:sp>
      <p:sp>
        <p:nvSpPr>
          <p:cNvPr id="3" name="Slide Number Placeholder 2"/>
          <p:cNvSpPr>
            <a:spLocks noGrp="1"/>
          </p:cNvSpPr>
          <p:nvPr>
            <p:ph type="sldNum" sz="quarter" idx="12"/>
          </p:nvPr>
        </p:nvSpPr>
        <p:spPr/>
        <p:txBody>
          <a:bodyPr/>
          <a:lstStyle/>
          <a:p>
            <a:fld id="{A7CF25F6-FE55-4EE7-9DF4-61E04936BE8D}" type="slidenum">
              <a:rPr lang="en-US" smtClean="0"/>
              <a:t>22</a:t>
            </a:fld>
            <a:endParaRPr lang="en-US"/>
          </a:p>
        </p:txBody>
      </p:sp>
    </p:spTree>
    <p:extLst>
      <p:ext uri="{BB962C8B-B14F-4D97-AF65-F5344CB8AC3E}">
        <p14:creationId xmlns:p14="http://schemas.microsoft.com/office/powerpoint/2010/main" val="27688684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solidFill>
                  <a:prstClr val="black"/>
                </a:solidFill>
                <a:effectLst>
                  <a:outerShdw blurRad="38100" dist="38100" dir="2700000" algn="tl">
                    <a:srgbClr val="000000">
                      <a:alpha val="43137"/>
                    </a:srgbClr>
                  </a:outerShdw>
                </a:effectLst>
                <a:latin typeface="Times New Roman" pitchFamily="18" charset="0"/>
                <a:cs typeface="Times New Roman" pitchFamily="18" charset="0"/>
              </a:rPr>
              <a:t>Federal District </a:t>
            </a:r>
            <a:r>
              <a:rPr lang="en-US" dirty="0" smtClean="0">
                <a:solidFill>
                  <a:prstClr val="black"/>
                </a:solidFill>
                <a:effectLst>
                  <a:outerShdw blurRad="38100" dist="38100" dir="2700000" algn="tl">
                    <a:srgbClr val="000000">
                      <a:alpha val="43137"/>
                    </a:srgbClr>
                  </a:outerShdw>
                </a:effectLst>
                <a:latin typeface="Times New Roman" pitchFamily="18" charset="0"/>
                <a:cs typeface="Times New Roman" pitchFamily="18" charset="0"/>
              </a:rPr>
              <a:t>Court </a:t>
            </a:r>
            <a:r>
              <a:rPr lang="en-US" dirty="0">
                <a:solidFill>
                  <a:prstClr val="black"/>
                </a:solidFill>
                <a:effectLst>
                  <a:outerShdw blurRad="38100" dist="38100" dir="2700000" algn="tl">
                    <a:srgbClr val="000000">
                      <a:alpha val="43137"/>
                    </a:srgbClr>
                  </a:outerShdw>
                </a:effectLst>
                <a:latin typeface="Times New Roman" pitchFamily="18" charset="0"/>
                <a:cs typeface="Times New Roman" pitchFamily="18" charset="0"/>
              </a:rPr>
              <a:t>(</a:t>
            </a:r>
            <a:r>
              <a:rPr lang="en-US" dirty="0" smtClean="0">
                <a:solidFill>
                  <a:prstClr val="black"/>
                </a:solidFill>
                <a:effectLst>
                  <a:outerShdw blurRad="38100" dist="38100" dir="2700000" algn="tl">
                    <a:srgbClr val="000000">
                      <a:alpha val="43137"/>
                    </a:srgbClr>
                  </a:outerShdw>
                </a:effectLst>
                <a:latin typeface="Times New Roman" pitchFamily="18" charset="0"/>
                <a:cs typeface="Times New Roman" pitchFamily="18" charset="0"/>
              </a:rPr>
              <a:t>cont’d)</a:t>
            </a:r>
            <a:endParaRPr lang="en-US"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Rectangle 6"/>
          <p:cNvSpPr/>
          <p:nvPr/>
        </p:nvSpPr>
        <p:spPr>
          <a:xfrm>
            <a:off x="152400" y="1371600"/>
            <a:ext cx="86868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447800"/>
            <a:ext cx="8686800" cy="76200"/>
          </a:xfrm>
          <a:prstGeom prst="rect">
            <a:avLst/>
          </a:prstGeom>
          <a:solidFill>
            <a:schemeClr val="bg2">
              <a:lumMod val="10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7" descr="600px-United_States_Securities_and_Exchange_Commission_svg"/>
          <p:cNvPicPr>
            <a:picLocks noChangeAspect="1" noChangeArrowheads="1"/>
          </p:cNvPicPr>
          <p:nvPr/>
        </p:nvPicPr>
        <p:blipFill>
          <a:blip r:embed="rId2" cstate="print"/>
          <a:srcRect/>
          <a:stretch>
            <a:fillRect/>
          </a:stretch>
        </p:blipFill>
        <p:spPr bwMode="auto">
          <a:xfrm>
            <a:off x="228600" y="5638800"/>
            <a:ext cx="1066800" cy="1066800"/>
          </a:xfrm>
          <a:prstGeom prst="rect">
            <a:avLst/>
          </a:prstGeom>
          <a:noFill/>
        </p:spPr>
      </p:pic>
      <p:sp>
        <p:nvSpPr>
          <p:cNvPr id="12" name="Rectangle 11"/>
          <p:cNvSpPr/>
          <p:nvPr/>
        </p:nvSpPr>
        <p:spPr>
          <a:xfrm>
            <a:off x="990600" y="1828800"/>
            <a:ext cx="7315200" cy="4598182"/>
          </a:xfrm>
          <a:prstGeom prst="rect">
            <a:avLst/>
          </a:prstGeom>
        </p:spPr>
        <p:txBody>
          <a:bodyPr wrap="square">
            <a:spAutoFit/>
          </a:bodyPr>
          <a:lstStyle/>
          <a:p>
            <a:pPr lvl="0">
              <a:spcBef>
                <a:spcPct val="20000"/>
              </a:spcBef>
            </a:pPr>
            <a:r>
              <a:rPr lang="en-US" sz="2400" dirty="0">
                <a:solidFill>
                  <a:prstClr val="black"/>
                </a:solidFill>
                <a:latin typeface="Times New Roman" pitchFamily="18" charset="0"/>
                <a:cs typeface="Times New Roman" pitchFamily="18" charset="0"/>
              </a:rPr>
              <a:t>Non-Emergency Cases.</a:t>
            </a:r>
          </a:p>
          <a:p>
            <a:pPr marL="914400" lvl="1" indent="-514350">
              <a:spcBef>
                <a:spcPct val="20000"/>
              </a:spcBef>
              <a:buFont typeface="Arial" pitchFamily="34" charset="0"/>
              <a:buChar char="•"/>
            </a:pPr>
            <a:r>
              <a:rPr lang="en-US" sz="2400" dirty="0">
                <a:solidFill>
                  <a:prstClr val="black"/>
                </a:solidFill>
                <a:latin typeface="Times New Roman" pitchFamily="18" charset="0"/>
                <a:cs typeface="Times New Roman" pitchFamily="18" charset="0"/>
              </a:rPr>
              <a:t>Injunction against further violations of the securities laws.  So-called obey-the-law injunction.</a:t>
            </a:r>
          </a:p>
          <a:p>
            <a:pPr marL="914400" lvl="1" indent="-514350">
              <a:spcBef>
                <a:spcPct val="20000"/>
              </a:spcBef>
              <a:buFont typeface="Arial" pitchFamily="34" charset="0"/>
              <a:buChar char="•"/>
            </a:pPr>
            <a:r>
              <a:rPr lang="en-US" sz="2400" dirty="0">
                <a:solidFill>
                  <a:prstClr val="black"/>
                </a:solidFill>
                <a:latin typeface="Times New Roman" pitchFamily="18" charset="0"/>
                <a:cs typeface="Times New Roman" pitchFamily="18" charset="0"/>
              </a:rPr>
              <a:t>Conduct-based injunction.</a:t>
            </a:r>
          </a:p>
          <a:p>
            <a:pPr marL="914400" lvl="1" indent="-514350">
              <a:spcBef>
                <a:spcPct val="20000"/>
              </a:spcBef>
              <a:buFont typeface="Arial" pitchFamily="34" charset="0"/>
              <a:buChar char="•"/>
            </a:pPr>
            <a:r>
              <a:rPr lang="en-US" sz="2400" dirty="0">
                <a:solidFill>
                  <a:prstClr val="black"/>
                </a:solidFill>
                <a:latin typeface="Times New Roman" pitchFamily="18" charset="0"/>
                <a:cs typeface="Times New Roman" pitchFamily="18" charset="0"/>
              </a:rPr>
              <a:t>Officer-and-director bar.</a:t>
            </a:r>
          </a:p>
          <a:p>
            <a:pPr marL="914400" lvl="1" indent="-514350">
              <a:spcBef>
                <a:spcPct val="20000"/>
              </a:spcBef>
              <a:buFont typeface="Arial" pitchFamily="34" charset="0"/>
              <a:buChar char="•"/>
            </a:pPr>
            <a:r>
              <a:rPr lang="en-US" sz="2400" dirty="0">
                <a:solidFill>
                  <a:prstClr val="black"/>
                </a:solidFill>
                <a:latin typeface="Times New Roman" pitchFamily="18" charset="0"/>
                <a:cs typeface="Times New Roman" pitchFamily="18" charset="0"/>
              </a:rPr>
              <a:t>Penny-stock bar.</a:t>
            </a:r>
          </a:p>
          <a:p>
            <a:pPr marL="914400" lvl="1" indent="-514350">
              <a:spcBef>
                <a:spcPct val="20000"/>
              </a:spcBef>
              <a:buFont typeface="Arial" pitchFamily="34" charset="0"/>
              <a:buChar char="•"/>
            </a:pPr>
            <a:r>
              <a:rPr lang="en-US" sz="2400" dirty="0">
                <a:solidFill>
                  <a:prstClr val="black"/>
                </a:solidFill>
                <a:latin typeface="Times New Roman" pitchFamily="18" charset="0"/>
                <a:cs typeface="Times New Roman" pitchFamily="18" charset="0"/>
              </a:rPr>
              <a:t>Disgorgement of any money obtained from the illegal conduct.</a:t>
            </a:r>
          </a:p>
          <a:p>
            <a:pPr marL="914400" lvl="1" indent="-514350">
              <a:spcBef>
                <a:spcPct val="20000"/>
              </a:spcBef>
              <a:buFont typeface="Arial" pitchFamily="34" charset="0"/>
              <a:buChar char="•"/>
            </a:pPr>
            <a:r>
              <a:rPr lang="en-US" sz="2400" dirty="0">
                <a:solidFill>
                  <a:prstClr val="black"/>
                </a:solidFill>
                <a:latin typeface="Times New Roman" pitchFamily="18" charset="0"/>
                <a:cs typeface="Times New Roman" pitchFamily="18" charset="0"/>
              </a:rPr>
              <a:t>Civil Penalties.  Third-tier: up to $</a:t>
            </a:r>
            <a:r>
              <a:rPr lang="en-US" sz="2400" dirty="0" smtClean="0">
                <a:solidFill>
                  <a:prstClr val="black"/>
                </a:solidFill>
                <a:latin typeface="Times New Roman" pitchFamily="18" charset="0"/>
                <a:cs typeface="Times New Roman" pitchFamily="18" charset="0"/>
              </a:rPr>
              <a:t>165,000 </a:t>
            </a:r>
            <a:r>
              <a:rPr lang="en-US" sz="2400" dirty="0">
                <a:solidFill>
                  <a:prstClr val="black"/>
                </a:solidFill>
                <a:latin typeface="Times New Roman" pitchFamily="18" charset="0"/>
                <a:cs typeface="Times New Roman" pitchFamily="18" charset="0"/>
              </a:rPr>
              <a:t>per violation or amount of pecuniary gain.</a:t>
            </a:r>
          </a:p>
        </p:txBody>
      </p:sp>
      <p:sp>
        <p:nvSpPr>
          <p:cNvPr id="3" name="Slide Number Placeholder 2"/>
          <p:cNvSpPr>
            <a:spLocks noGrp="1"/>
          </p:cNvSpPr>
          <p:nvPr>
            <p:ph type="sldNum" sz="quarter" idx="12"/>
          </p:nvPr>
        </p:nvSpPr>
        <p:spPr/>
        <p:txBody>
          <a:bodyPr/>
          <a:lstStyle/>
          <a:p>
            <a:fld id="{A7CF25F6-FE55-4EE7-9DF4-61E04936BE8D}" type="slidenum">
              <a:rPr lang="en-US" smtClean="0"/>
              <a:t>23</a:t>
            </a:fld>
            <a:endParaRPr lang="en-US"/>
          </a:p>
        </p:txBody>
      </p:sp>
    </p:spTree>
    <p:extLst>
      <p:ext uri="{BB962C8B-B14F-4D97-AF65-F5344CB8AC3E}">
        <p14:creationId xmlns:p14="http://schemas.microsoft.com/office/powerpoint/2010/main" val="41679076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solidFill>
                  <a:prstClr val="black"/>
                </a:solidFill>
                <a:effectLst>
                  <a:outerShdw blurRad="38100" dist="38100" dir="2700000" algn="tl">
                    <a:srgbClr val="000000">
                      <a:alpha val="43137"/>
                    </a:srgbClr>
                  </a:outerShdw>
                </a:effectLst>
                <a:latin typeface="Times New Roman" pitchFamily="18" charset="0"/>
                <a:cs typeface="Times New Roman" pitchFamily="18" charset="0"/>
              </a:rPr>
              <a:t>Federal District Court (</a:t>
            </a:r>
            <a:r>
              <a:rPr lang="en-US" dirty="0" smtClean="0">
                <a:solidFill>
                  <a:prstClr val="black"/>
                </a:solidFill>
                <a:effectLst>
                  <a:outerShdw blurRad="38100" dist="38100" dir="2700000" algn="tl">
                    <a:srgbClr val="000000">
                      <a:alpha val="43137"/>
                    </a:srgbClr>
                  </a:outerShdw>
                </a:effectLst>
                <a:latin typeface="Times New Roman" pitchFamily="18" charset="0"/>
                <a:cs typeface="Times New Roman" pitchFamily="18" charset="0"/>
              </a:rPr>
              <a:t>cont’d)</a:t>
            </a:r>
            <a:endParaRPr lang="en-US"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Rectangle 6"/>
          <p:cNvSpPr/>
          <p:nvPr/>
        </p:nvSpPr>
        <p:spPr>
          <a:xfrm>
            <a:off x="152400" y="1371600"/>
            <a:ext cx="86868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447800"/>
            <a:ext cx="8686800" cy="76200"/>
          </a:xfrm>
          <a:prstGeom prst="rect">
            <a:avLst/>
          </a:prstGeom>
          <a:solidFill>
            <a:schemeClr val="bg2">
              <a:lumMod val="10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7" descr="600px-United_States_Securities_and_Exchange_Commission_svg"/>
          <p:cNvPicPr>
            <a:picLocks noChangeAspect="1" noChangeArrowheads="1"/>
          </p:cNvPicPr>
          <p:nvPr/>
        </p:nvPicPr>
        <p:blipFill>
          <a:blip r:embed="rId2" cstate="print"/>
          <a:srcRect/>
          <a:stretch>
            <a:fillRect/>
          </a:stretch>
        </p:blipFill>
        <p:spPr bwMode="auto">
          <a:xfrm>
            <a:off x="228600" y="5638800"/>
            <a:ext cx="1066800" cy="1066800"/>
          </a:xfrm>
          <a:prstGeom prst="rect">
            <a:avLst/>
          </a:prstGeom>
          <a:noFill/>
        </p:spPr>
      </p:pic>
      <p:sp>
        <p:nvSpPr>
          <p:cNvPr id="12" name="Rectangle 11"/>
          <p:cNvSpPr/>
          <p:nvPr/>
        </p:nvSpPr>
        <p:spPr>
          <a:xfrm>
            <a:off x="1219200" y="2057400"/>
            <a:ext cx="6477000" cy="3933384"/>
          </a:xfrm>
          <a:prstGeom prst="rect">
            <a:avLst/>
          </a:prstGeom>
        </p:spPr>
        <p:txBody>
          <a:bodyPr wrap="square">
            <a:spAutoFit/>
          </a:bodyPr>
          <a:lstStyle/>
          <a:p>
            <a:pPr lvl="0">
              <a:spcBef>
                <a:spcPct val="20000"/>
              </a:spcBef>
            </a:pPr>
            <a:r>
              <a:rPr lang="en-US" sz="2400" dirty="0">
                <a:solidFill>
                  <a:prstClr val="black"/>
                </a:solidFill>
                <a:latin typeface="Times New Roman" pitchFamily="18" charset="0"/>
                <a:cs typeface="Times New Roman" pitchFamily="18" charset="0"/>
              </a:rPr>
              <a:t>Non-Emergency Cases (cont.)</a:t>
            </a:r>
          </a:p>
          <a:p>
            <a:pPr marL="1314450" lvl="2" indent="-514350">
              <a:spcBef>
                <a:spcPct val="20000"/>
              </a:spcBef>
              <a:buFont typeface="Calibri" pitchFamily="34" charset="0"/>
              <a:buChar char="―"/>
            </a:pPr>
            <a:r>
              <a:rPr lang="en-US" sz="2400" dirty="0">
                <a:solidFill>
                  <a:prstClr val="black"/>
                </a:solidFill>
                <a:latin typeface="Times New Roman" pitchFamily="18" charset="0"/>
                <a:cs typeface="Times New Roman" pitchFamily="18" charset="0"/>
              </a:rPr>
              <a:t>But – insider trading cases are different.  Maximum penalty is 3x the amount of profits gained or losses avoided.</a:t>
            </a:r>
          </a:p>
          <a:p>
            <a:pPr marL="914400" lvl="1" indent="-514350">
              <a:spcBef>
                <a:spcPct val="20000"/>
              </a:spcBef>
              <a:buFont typeface="Arial" pitchFamily="34" charset="0"/>
              <a:buChar char="•"/>
            </a:pPr>
            <a:r>
              <a:rPr lang="en-US" sz="2400" dirty="0">
                <a:solidFill>
                  <a:prstClr val="black"/>
                </a:solidFill>
                <a:latin typeface="Times New Roman" pitchFamily="18" charset="0"/>
                <a:cs typeface="Times New Roman" pitchFamily="18" charset="0"/>
              </a:rPr>
              <a:t>SOX 304: restatement due to misconduct (not necessarily by defendant); defendant must reimburse issuer amount of bonus or stock-based compensation received during 12 months following financial misreporting.</a:t>
            </a:r>
          </a:p>
        </p:txBody>
      </p:sp>
      <p:sp>
        <p:nvSpPr>
          <p:cNvPr id="3" name="Slide Number Placeholder 2"/>
          <p:cNvSpPr>
            <a:spLocks noGrp="1"/>
          </p:cNvSpPr>
          <p:nvPr>
            <p:ph type="sldNum" sz="quarter" idx="12"/>
          </p:nvPr>
        </p:nvSpPr>
        <p:spPr/>
        <p:txBody>
          <a:bodyPr/>
          <a:lstStyle/>
          <a:p>
            <a:fld id="{A7CF25F6-FE55-4EE7-9DF4-61E04936BE8D}" type="slidenum">
              <a:rPr lang="en-US" smtClean="0"/>
              <a:t>24</a:t>
            </a:fld>
            <a:endParaRPr lang="en-US"/>
          </a:p>
        </p:txBody>
      </p:sp>
    </p:spTree>
    <p:extLst>
      <p:ext uri="{BB962C8B-B14F-4D97-AF65-F5344CB8AC3E}">
        <p14:creationId xmlns:p14="http://schemas.microsoft.com/office/powerpoint/2010/main" val="23990021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solidFill>
                  <a:prstClr val="black"/>
                </a:solidFill>
                <a:effectLst>
                  <a:outerShdw blurRad="38100" dist="38100" dir="2700000" algn="tl">
                    <a:srgbClr val="000000">
                      <a:alpha val="43137"/>
                    </a:srgbClr>
                  </a:outerShdw>
                </a:effectLst>
                <a:latin typeface="Times New Roman" pitchFamily="18" charset="0"/>
                <a:cs typeface="Times New Roman" pitchFamily="18" charset="0"/>
              </a:rPr>
              <a:t>Administrative </a:t>
            </a:r>
            <a:r>
              <a:rPr lang="en-US" dirty="0" smtClean="0">
                <a:solidFill>
                  <a:prstClr val="black"/>
                </a:solidFill>
                <a:effectLst>
                  <a:outerShdw blurRad="38100" dist="38100" dir="2700000" algn="tl">
                    <a:srgbClr val="000000">
                      <a:alpha val="43137"/>
                    </a:srgbClr>
                  </a:outerShdw>
                </a:effectLst>
                <a:latin typeface="Times New Roman" pitchFamily="18" charset="0"/>
                <a:cs typeface="Times New Roman" pitchFamily="18" charset="0"/>
              </a:rPr>
              <a:t>Proceedings</a:t>
            </a:r>
            <a:endParaRPr lang="en-US"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Rectangle 6"/>
          <p:cNvSpPr/>
          <p:nvPr/>
        </p:nvSpPr>
        <p:spPr>
          <a:xfrm>
            <a:off x="152400" y="1371600"/>
            <a:ext cx="86868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447800"/>
            <a:ext cx="8686800" cy="76200"/>
          </a:xfrm>
          <a:prstGeom prst="rect">
            <a:avLst/>
          </a:prstGeom>
          <a:solidFill>
            <a:schemeClr val="bg2">
              <a:lumMod val="10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7" descr="600px-United_States_Securities_and_Exchange_Commission_svg"/>
          <p:cNvPicPr>
            <a:picLocks noChangeAspect="1" noChangeArrowheads="1"/>
          </p:cNvPicPr>
          <p:nvPr/>
        </p:nvPicPr>
        <p:blipFill>
          <a:blip r:embed="rId2" cstate="print"/>
          <a:srcRect/>
          <a:stretch>
            <a:fillRect/>
          </a:stretch>
        </p:blipFill>
        <p:spPr bwMode="auto">
          <a:xfrm>
            <a:off x="228600" y="5638800"/>
            <a:ext cx="1066800" cy="1066800"/>
          </a:xfrm>
          <a:prstGeom prst="rect">
            <a:avLst/>
          </a:prstGeom>
          <a:noFill/>
        </p:spPr>
      </p:pic>
      <p:sp>
        <p:nvSpPr>
          <p:cNvPr id="12" name="Rectangle 11"/>
          <p:cNvSpPr/>
          <p:nvPr/>
        </p:nvSpPr>
        <p:spPr>
          <a:xfrm>
            <a:off x="1213463" y="1828800"/>
            <a:ext cx="6477000" cy="4967514"/>
          </a:xfrm>
          <a:prstGeom prst="rect">
            <a:avLst/>
          </a:prstGeom>
        </p:spPr>
        <p:txBody>
          <a:bodyPr wrap="square">
            <a:spAutoFit/>
          </a:bodyPr>
          <a:lstStyle/>
          <a:p>
            <a:pPr marL="342900" lvl="0" indent="-342900">
              <a:spcBef>
                <a:spcPct val="20000"/>
              </a:spcBef>
              <a:buFont typeface="Arial" pitchFamily="34" charset="0"/>
              <a:buChar char="•"/>
            </a:pPr>
            <a:r>
              <a:rPr lang="en-US" sz="2400" dirty="0" smtClean="0">
                <a:solidFill>
                  <a:prstClr val="black"/>
                </a:solidFill>
                <a:latin typeface="Times New Roman" pitchFamily="18" charset="0"/>
                <a:cs typeface="Times New Roman" pitchFamily="18" charset="0"/>
              </a:rPr>
              <a:t>Post-Dodd </a:t>
            </a:r>
            <a:r>
              <a:rPr lang="en-US" sz="2400" dirty="0">
                <a:solidFill>
                  <a:prstClr val="black"/>
                </a:solidFill>
                <a:latin typeface="Times New Roman" pitchFamily="18" charset="0"/>
                <a:cs typeface="Times New Roman" pitchFamily="18" charset="0"/>
              </a:rPr>
              <a:t>Frank – </a:t>
            </a:r>
            <a:r>
              <a:rPr lang="en-US" sz="2400" dirty="0" smtClean="0">
                <a:solidFill>
                  <a:prstClr val="black"/>
                </a:solidFill>
                <a:latin typeface="Times New Roman" pitchFamily="18" charset="0"/>
                <a:cs typeface="Times New Roman" pitchFamily="18" charset="0"/>
              </a:rPr>
              <a:t>can get nearly all same remedies as district court.</a:t>
            </a:r>
            <a:endParaRPr lang="en-US" sz="2400" dirty="0">
              <a:solidFill>
                <a:prstClr val="black"/>
              </a:solidFill>
              <a:latin typeface="Times New Roman" pitchFamily="18" charset="0"/>
              <a:cs typeface="Times New Roman" pitchFamily="18" charset="0"/>
            </a:endParaRPr>
          </a:p>
          <a:p>
            <a:pPr marL="342900" lvl="0" indent="-342900">
              <a:spcBef>
                <a:spcPct val="20000"/>
              </a:spcBef>
              <a:buFont typeface="Arial" pitchFamily="34" charset="0"/>
              <a:buChar char="•"/>
            </a:pPr>
            <a:r>
              <a:rPr lang="en-US" sz="2400" dirty="0">
                <a:solidFill>
                  <a:prstClr val="black"/>
                </a:solidFill>
                <a:latin typeface="Times New Roman" pitchFamily="18" charset="0"/>
                <a:cs typeface="Times New Roman" pitchFamily="18" charset="0"/>
              </a:rPr>
              <a:t>Cease-and-desist orders.</a:t>
            </a:r>
          </a:p>
          <a:p>
            <a:pPr marL="342900" lvl="0" indent="-342900">
              <a:spcBef>
                <a:spcPct val="20000"/>
              </a:spcBef>
              <a:buFont typeface="Arial" pitchFamily="34" charset="0"/>
              <a:buChar char="•"/>
            </a:pPr>
            <a:r>
              <a:rPr lang="en-US" sz="2400" dirty="0" smtClean="0">
                <a:solidFill>
                  <a:prstClr val="black"/>
                </a:solidFill>
                <a:latin typeface="Times New Roman" pitchFamily="18" charset="0"/>
                <a:cs typeface="Times New Roman" pitchFamily="18" charset="0"/>
              </a:rPr>
              <a:t>Undertakings </a:t>
            </a:r>
            <a:r>
              <a:rPr lang="en-US" sz="2400" dirty="0">
                <a:solidFill>
                  <a:prstClr val="black"/>
                </a:solidFill>
                <a:latin typeface="Times New Roman" pitchFamily="18" charset="0"/>
                <a:cs typeface="Times New Roman" pitchFamily="18" charset="0"/>
              </a:rPr>
              <a:t>– procedures to prevent further violations. </a:t>
            </a:r>
            <a:endParaRPr lang="en-US" sz="2400" dirty="0" smtClean="0">
              <a:solidFill>
                <a:prstClr val="black"/>
              </a:solidFill>
              <a:latin typeface="Times New Roman" pitchFamily="18" charset="0"/>
              <a:cs typeface="Times New Roman" pitchFamily="18" charset="0"/>
            </a:endParaRPr>
          </a:p>
          <a:p>
            <a:pPr marL="342900" lvl="0" indent="-342900">
              <a:spcBef>
                <a:spcPct val="20000"/>
              </a:spcBef>
              <a:buFont typeface="Arial" pitchFamily="34" charset="0"/>
              <a:buChar char="•"/>
            </a:pPr>
            <a:r>
              <a:rPr lang="en-US" sz="2400" dirty="0" smtClean="0">
                <a:solidFill>
                  <a:prstClr val="black"/>
                </a:solidFill>
                <a:latin typeface="Times New Roman" pitchFamily="18" charset="0"/>
                <a:cs typeface="Times New Roman" pitchFamily="18" charset="0"/>
              </a:rPr>
              <a:t>Bar </a:t>
            </a:r>
            <a:r>
              <a:rPr lang="en-US" sz="2400" dirty="0">
                <a:solidFill>
                  <a:prstClr val="black"/>
                </a:solidFill>
                <a:latin typeface="Times New Roman" pitchFamily="18" charset="0"/>
                <a:cs typeface="Times New Roman" pitchFamily="18" charset="0"/>
              </a:rPr>
              <a:t>a firm from acting as a securities firm or an investment </a:t>
            </a:r>
            <a:r>
              <a:rPr lang="en-US" sz="2400" dirty="0" smtClean="0">
                <a:solidFill>
                  <a:prstClr val="black"/>
                </a:solidFill>
                <a:latin typeface="Times New Roman" pitchFamily="18" charset="0"/>
                <a:cs typeface="Times New Roman" pitchFamily="18" charset="0"/>
              </a:rPr>
              <a:t>adviser, or individual from the securities industry.</a:t>
            </a:r>
            <a:endParaRPr lang="en-US" sz="2400" dirty="0">
              <a:solidFill>
                <a:prstClr val="black"/>
              </a:solidFill>
              <a:latin typeface="Times New Roman" pitchFamily="18" charset="0"/>
              <a:cs typeface="Times New Roman" pitchFamily="18" charset="0"/>
            </a:endParaRPr>
          </a:p>
          <a:p>
            <a:pPr marL="342900" lvl="0" indent="-342900">
              <a:spcBef>
                <a:spcPct val="20000"/>
              </a:spcBef>
              <a:buFont typeface="Arial" pitchFamily="34" charset="0"/>
              <a:buChar char="•"/>
            </a:pPr>
            <a:r>
              <a:rPr lang="en-US" sz="2400" dirty="0">
                <a:solidFill>
                  <a:prstClr val="black"/>
                </a:solidFill>
                <a:latin typeface="Times New Roman" pitchFamily="18" charset="0"/>
                <a:cs typeface="Times New Roman" pitchFamily="18" charset="0"/>
              </a:rPr>
              <a:t>Rule 102(e</a:t>
            </a:r>
            <a:r>
              <a:rPr lang="en-US" sz="2400" dirty="0" smtClean="0">
                <a:solidFill>
                  <a:prstClr val="black"/>
                </a:solidFill>
                <a:latin typeface="Times New Roman" pitchFamily="18" charset="0"/>
                <a:cs typeface="Times New Roman" pitchFamily="18" charset="0"/>
              </a:rPr>
              <a:t>): Bar </a:t>
            </a:r>
            <a:r>
              <a:rPr lang="en-US" sz="2400" dirty="0">
                <a:solidFill>
                  <a:prstClr val="black"/>
                </a:solidFill>
                <a:latin typeface="Times New Roman" pitchFamily="18" charset="0"/>
                <a:cs typeface="Times New Roman" pitchFamily="18" charset="0"/>
              </a:rPr>
              <a:t>a professional from practice before the Commission</a:t>
            </a:r>
            <a:r>
              <a:rPr lang="en-US" sz="2400" dirty="0" smtClean="0">
                <a:solidFill>
                  <a:prstClr val="black"/>
                </a:solidFill>
                <a:latin typeface="Times New Roman" pitchFamily="18" charset="0"/>
                <a:cs typeface="Times New Roman" pitchFamily="18" charset="0"/>
              </a:rPr>
              <a:t>.</a:t>
            </a:r>
            <a:endParaRPr lang="en-US" sz="2400" dirty="0">
              <a:solidFill>
                <a:prstClr val="black"/>
              </a:solidFill>
              <a:latin typeface="Times New Roman" pitchFamily="18" charset="0"/>
              <a:cs typeface="Times New Roman" pitchFamily="18" charset="0"/>
            </a:endParaRPr>
          </a:p>
          <a:p>
            <a:pPr marL="342900" lvl="0" indent="-342900">
              <a:spcBef>
                <a:spcPct val="20000"/>
              </a:spcBef>
              <a:buFont typeface="Arial" pitchFamily="34" charset="0"/>
              <a:buChar char="•"/>
            </a:pPr>
            <a:endParaRPr lang="en-US" sz="2400" dirty="0">
              <a:solidFill>
                <a:prstClr val="black"/>
              </a:solidFill>
              <a:latin typeface="Times New Roman" pitchFamily="18" charset="0"/>
              <a:cs typeface="Times New Roman" pitchFamily="18" charset="0"/>
            </a:endParaRPr>
          </a:p>
          <a:p>
            <a:pPr marL="342900" lvl="0" indent="-342900">
              <a:spcBef>
                <a:spcPct val="20000"/>
              </a:spcBef>
              <a:buFont typeface="Arial" pitchFamily="34" charset="0"/>
              <a:buChar char="•"/>
            </a:pPr>
            <a:endParaRPr lang="en-US" sz="2400" dirty="0">
              <a:solidFill>
                <a:prstClr val="black"/>
              </a:solidFill>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fld id="{A7CF25F6-FE55-4EE7-9DF4-61E04936BE8D}" type="slidenum">
              <a:rPr lang="en-US" smtClean="0"/>
              <a:t>25</a:t>
            </a:fld>
            <a:endParaRPr lang="en-US"/>
          </a:p>
        </p:txBody>
      </p:sp>
    </p:spTree>
    <p:extLst>
      <p:ext uri="{BB962C8B-B14F-4D97-AF65-F5344CB8AC3E}">
        <p14:creationId xmlns:p14="http://schemas.microsoft.com/office/powerpoint/2010/main" val="11210758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143000" y="2362200"/>
            <a:ext cx="7315200" cy="2062103"/>
          </a:xfrm>
          <a:prstGeom prst="rect">
            <a:avLst/>
          </a:prstGeom>
          <a:noFill/>
        </p:spPr>
        <p:txBody>
          <a:bodyPr wrap="square" rtlCol="0">
            <a:spAutoFit/>
          </a:bodyPr>
          <a:lstStyle/>
          <a:p>
            <a:endParaRPr lang="en-US" sz="3200" b="1" dirty="0" smtClean="0">
              <a:solidFill>
                <a:srgbClr val="1F497D"/>
              </a:solidFill>
              <a:effectLst>
                <a:outerShdw blurRad="38100" dist="38100" dir="2700000" algn="tl">
                  <a:srgbClr val="000000">
                    <a:alpha val="43137"/>
                  </a:srgbClr>
                </a:outerShdw>
              </a:effectLst>
              <a:latin typeface="Times New Roman" pitchFamily="18" charset="0"/>
              <a:cs typeface="Times New Roman" pitchFamily="18" charset="0"/>
            </a:endParaRPr>
          </a:p>
          <a:p>
            <a:pPr algn="ctr"/>
            <a:endParaRPr lang="en-US" sz="3200" b="1" dirty="0" smtClean="0">
              <a:solidFill>
                <a:srgbClr val="1F497D"/>
              </a:solidFill>
              <a:effectLst>
                <a:outerShdw blurRad="38100" dist="38100" dir="2700000" algn="tl">
                  <a:srgbClr val="000000">
                    <a:alpha val="43137"/>
                  </a:srgbClr>
                </a:outerShdw>
              </a:effectLst>
              <a:latin typeface="Times New Roman" pitchFamily="18" charset="0"/>
              <a:cs typeface="Times New Roman" pitchFamily="18" charset="0"/>
            </a:endParaRPr>
          </a:p>
          <a:p>
            <a:pPr algn="ctr"/>
            <a:r>
              <a:rPr lang="en-US" sz="4000" b="1" dirty="0" smtClean="0">
                <a:solidFill>
                  <a:srgbClr val="1F497D"/>
                </a:solidFill>
                <a:effectLst>
                  <a:outerShdw blurRad="38100" dist="38100" dir="2700000" algn="tl">
                    <a:srgbClr val="000000">
                      <a:alpha val="43137"/>
                    </a:srgbClr>
                  </a:outerShdw>
                </a:effectLst>
                <a:latin typeface="Times New Roman" pitchFamily="18" charset="0"/>
                <a:cs typeface="Times New Roman" pitchFamily="18" charset="0"/>
              </a:rPr>
              <a:t>Examination Process</a:t>
            </a:r>
          </a:p>
          <a:p>
            <a:endParaRPr lang="en-US" sz="2400" b="1" dirty="0" smtClean="0">
              <a:solidFill>
                <a:srgbClr val="1F497D"/>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5" name="Picture 7" descr="600px-United_States_Securities_and_Exchange_Commission_svg"/>
          <p:cNvPicPr>
            <a:picLocks noChangeAspect="1" noChangeArrowheads="1"/>
          </p:cNvPicPr>
          <p:nvPr/>
        </p:nvPicPr>
        <p:blipFill>
          <a:blip r:embed="rId3" cstate="print"/>
          <a:srcRect/>
          <a:stretch>
            <a:fillRect/>
          </a:stretch>
        </p:blipFill>
        <p:spPr bwMode="auto">
          <a:xfrm>
            <a:off x="381000" y="5181600"/>
            <a:ext cx="1447800" cy="1447800"/>
          </a:xfrm>
          <a:prstGeom prst="rect">
            <a:avLst/>
          </a:prstGeom>
          <a:noFill/>
        </p:spPr>
      </p:pic>
      <p:pic>
        <p:nvPicPr>
          <p:cNvPr id="7" name="Picture 6" descr="2011_09_19_16_16_350001.jpg"/>
          <p:cNvPicPr>
            <a:picLocks noChangeAspect="1"/>
          </p:cNvPicPr>
          <p:nvPr/>
        </p:nvPicPr>
        <p:blipFill>
          <a:blip r:embed="rId4" cstate="print"/>
          <a:stretch>
            <a:fillRect/>
          </a:stretch>
        </p:blipFill>
        <p:spPr>
          <a:xfrm>
            <a:off x="0" y="1"/>
            <a:ext cx="9144000" cy="2362200"/>
          </a:xfrm>
          <a:prstGeom prst="rect">
            <a:avLst/>
          </a:prstGeom>
        </p:spPr>
      </p:pic>
      <p:sp>
        <p:nvSpPr>
          <p:cNvPr id="3" name="Slide Number Placeholder 2"/>
          <p:cNvSpPr>
            <a:spLocks noGrp="1"/>
          </p:cNvSpPr>
          <p:nvPr>
            <p:ph type="sldNum" sz="quarter" idx="12"/>
          </p:nvPr>
        </p:nvSpPr>
        <p:spPr/>
        <p:txBody>
          <a:bodyPr/>
          <a:lstStyle/>
          <a:p>
            <a:fld id="{A7CF25F6-FE55-4EE7-9DF4-61E04936BE8D}" type="slidenum">
              <a:rPr lang="en-US" smtClean="0">
                <a:solidFill>
                  <a:prstClr val="black">
                    <a:tint val="75000"/>
                  </a:prstClr>
                </a:solidFill>
              </a:rPr>
              <a:pPr/>
              <a:t>26</a:t>
            </a:fld>
            <a:endParaRPr lang="en-US">
              <a:solidFill>
                <a:prstClr val="black">
                  <a:tint val="75000"/>
                </a:prstClr>
              </a:solidFill>
            </a:endParaRPr>
          </a:p>
        </p:txBody>
      </p:sp>
    </p:spTree>
    <p:extLst>
      <p:ext uri="{BB962C8B-B14F-4D97-AF65-F5344CB8AC3E}">
        <p14:creationId xmlns:p14="http://schemas.microsoft.com/office/powerpoint/2010/main" val="21852645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solidFill>
                  <a:prstClr val="black"/>
                </a:solidFill>
                <a:effectLst>
                  <a:outerShdw blurRad="38100" dist="38100" dir="2700000" algn="tl">
                    <a:srgbClr val="000000">
                      <a:alpha val="43137"/>
                    </a:srgbClr>
                  </a:outerShdw>
                </a:effectLst>
                <a:latin typeface="Times New Roman" pitchFamily="18" charset="0"/>
                <a:cs typeface="Times New Roman" pitchFamily="18" charset="0"/>
              </a:rPr>
              <a:t>Regional Registrant Demographics</a:t>
            </a:r>
            <a:endParaRPr lang="en-US"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Rectangle 6"/>
          <p:cNvSpPr/>
          <p:nvPr/>
        </p:nvSpPr>
        <p:spPr>
          <a:xfrm>
            <a:off x="152400" y="1371600"/>
            <a:ext cx="86868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p:nvSpPr>
        <p:spPr>
          <a:xfrm>
            <a:off x="152400" y="1447800"/>
            <a:ext cx="8686800" cy="76200"/>
          </a:xfrm>
          <a:prstGeom prst="rect">
            <a:avLst/>
          </a:prstGeom>
          <a:solidFill>
            <a:schemeClr val="bg2">
              <a:lumMod val="10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0" name="Picture 7" descr="600px-United_States_Securities_and_Exchange_Commission_svg"/>
          <p:cNvPicPr>
            <a:picLocks noChangeAspect="1" noChangeArrowheads="1"/>
          </p:cNvPicPr>
          <p:nvPr/>
        </p:nvPicPr>
        <p:blipFill>
          <a:blip r:embed="rId2" cstate="print"/>
          <a:srcRect/>
          <a:stretch>
            <a:fillRect/>
          </a:stretch>
        </p:blipFill>
        <p:spPr bwMode="auto">
          <a:xfrm>
            <a:off x="228600" y="5638800"/>
            <a:ext cx="1066800" cy="1066800"/>
          </a:xfrm>
          <a:prstGeom prst="rect">
            <a:avLst/>
          </a:prstGeom>
          <a:noFill/>
        </p:spPr>
      </p:pic>
      <p:sp>
        <p:nvSpPr>
          <p:cNvPr id="12" name="Rectangle 11"/>
          <p:cNvSpPr/>
          <p:nvPr/>
        </p:nvSpPr>
        <p:spPr>
          <a:xfrm>
            <a:off x="1066800" y="1752600"/>
            <a:ext cx="6629400" cy="4031873"/>
          </a:xfrm>
          <a:prstGeom prst="rect">
            <a:avLst/>
          </a:prstGeom>
        </p:spPr>
        <p:txBody>
          <a:bodyPr wrap="square">
            <a:spAutoFit/>
          </a:bodyPr>
          <a:lstStyle/>
          <a:p>
            <a:pPr lvl="0"/>
            <a:r>
              <a:rPr lang="en-US" sz="1600" b="1" u="sng" dirty="0">
                <a:latin typeface="Times New Roman" panose="02020603050405020304" pitchFamily="18" charset="0"/>
                <a:cs typeface="Times New Roman" panose="02020603050405020304" pitchFamily="18" charset="0"/>
              </a:rPr>
              <a:t>Investment Advisers</a:t>
            </a:r>
            <a:endParaRPr lang="en-US" sz="1600" dirty="0">
              <a:latin typeface="Times New Roman" panose="02020603050405020304" pitchFamily="18" charset="0"/>
              <a:cs typeface="Times New Roman" panose="02020603050405020304" pitchFamily="18" charset="0"/>
            </a:endParaRPr>
          </a:p>
          <a:p>
            <a:pPr marL="742950" lvl="1" indent="-285750">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669 </a:t>
            </a:r>
            <a:r>
              <a:rPr lang="en-US" sz="1600" dirty="0">
                <a:latin typeface="Times New Roman" panose="02020603050405020304" pitchFamily="18" charset="0"/>
                <a:cs typeface="Times New Roman" panose="02020603050405020304" pitchFamily="18" charset="0"/>
              </a:rPr>
              <a:t>Registered Investment Advisers </a:t>
            </a:r>
            <a:r>
              <a:rPr lang="en-US" sz="1600" dirty="0" smtClean="0">
                <a:latin typeface="Times New Roman" panose="02020603050405020304" pitchFamily="18" charset="0"/>
                <a:cs typeface="Times New Roman" panose="02020603050405020304" pitchFamily="18" charset="0"/>
              </a:rPr>
              <a:t>(6% </a:t>
            </a:r>
            <a:r>
              <a:rPr lang="en-US" sz="1600" dirty="0">
                <a:latin typeface="Times New Roman" panose="02020603050405020304" pitchFamily="18" charset="0"/>
                <a:cs typeface="Times New Roman" panose="02020603050405020304" pitchFamily="18" charset="0"/>
              </a:rPr>
              <a:t>of all SEC registered advisers</a:t>
            </a:r>
            <a:r>
              <a:rPr lang="en-US" sz="1600" dirty="0" smtClean="0">
                <a:latin typeface="Times New Roman" panose="02020603050405020304" pitchFamily="18" charset="0"/>
                <a:cs typeface="Times New Roman" panose="02020603050405020304" pitchFamily="18" charset="0"/>
              </a:rPr>
              <a:t>)</a:t>
            </a:r>
          </a:p>
          <a:p>
            <a:pPr marL="742950" lvl="1" indent="-285750">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a:t>
            </a:r>
            <a:r>
              <a:rPr lang="en-US" sz="1600" dirty="0" smtClean="0">
                <a:latin typeface="Times New Roman" panose="02020603050405020304" pitchFamily="18" charset="0"/>
                <a:cs typeface="Times New Roman" panose="02020603050405020304" pitchFamily="18" charset="0"/>
              </a:rPr>
              <a:t>1.745 </a:t>
            </a:r>
            <a:r>
              <a:rPr lang="en-US" sz="1600" dirty="0">
                <a:latin typeface="Times New Roman" panose="02020603050405020304" pitchFamily="18" charset="0"/>
                <a:cs typeface="Times New Roman" panose="02020603050405020304" pitchFamily="18" charset="0"/>
              </a:rPr>
              <a:t>trillion in </a:t>
            </a:r>
            <a:r>
              <a:rPr lang="en-US" sz="1600" dirty="0" err="1">
                <a:latin typeface="Times New Roman" panose="02020603050405020304" pitchFamily="18" charset="0"/>
                <a:cs typeface="Times New Roman" panose="02020603050405020304" pitchFamily="18" charset="0"/>
              </a:rPr>
              <a:t>AUM</a:t>
            </a:r>
            <a:r>
              <a:rPr lang="en-US"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(3</a:t>
            </a:r>
            <a:r>
              <a:rPr lang="en-US" sz="1600" dirty="0">
                <a:latin typeface="Times New Roman" panose="02020603050405020304" pitchFamily="18" charset="0"/>
                <a:cs typeface="Times New Roman" panose="02020603050405020304" pitchFamily="18" charset="0"/>
              </a:rPr>
              <a:t>% of total </a:t>
            </a:r>
            <a:r>
              <a:rPr lang="en-US" sz="1600" dirty="0" err="1">
                <a:latin typeface="Times New Roman" panose="02020603050405020304" pitchFamily="18" charset="0"/>
                <a:cs typeface="Times New Roman" panose="02020603050405020304" pitchFamily="18" charset="0"/>
              </a:rPr>
              <a:t>AUM</a:t>
            </a:r>
            <a:r>
              <a:rPr lang="en-US" sz="1600" dirty="0">
                <a:latin typeface="Times New Roman" panose="02020603050405020304" pitchFamily="18" charset="0"/>
                <a:cs typeface="Times New Roman" panose="02020603050405020304" pitchFamily="18" charset="0"/>
              </a:rPr>
              <a:t> of registered advisers</a:t>
            </a:r>
            <a:r>
              <a:rPr lang="en-US" sz="1600" dirty="0" smtClean="0">
                <a:latin typeface="Times New Roman" panose="02020603050405020304" pitchFamily="18" charset="0"/>
                <a:cs typeface="Times New Roman" panose="02020603050405020304" pitchFamily="18" charset="0"/>
              </a:rPr>
              <a:t>)</a:t>
            </a:r>
          </a:p>
          <a:p>
            <a:pPr marL="742950" lvl="1" indent="-285750">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36% </a:t>
            </a:r>
            <a:r>
              <a:rPr lang="en-US" sz="1600" dirty="0">
                <a:latin typeface="Times New Roman" panose="02020603050405020304" pitchFamily="18" charset="0"/>
                <a:cs typeface="Times New Roman" panose="02020603050405020304" pitchFamily="18" charset="0"/>
              </a:rPr>
              <a:t>indicate that they manage private </a:t>
            </a:r>
            <a:r>
              <a:rPr lang="en-US" sz="1600" dirty="0" smtClean="0">
                <a:latin typeface="Times New Roman" panose="02020603050405020304" pitchFamily="18" charset="0"/>
                <a:cs typeface="Times New Roman" panose="02020603050405020304" pitchFamily="18" charset="0"/>
              </a:rPr>
              <a:t>funds</a:t>
            </a:r>
          </a:p>
          <a:p>
            <a:pPr marL="742950" lvl="1" indent="-285750">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42% </a:t>
            </a:r>
            <a:r>
              <a:rPr lang="en-US" sz="1600" dirty="0">
                <a:latin typeface="Times New Roman" panose="02020603050405020304" pitchFamily="18" charset="0"/>
                <a:cs typeface="Times New Roman" panose="02020603050405020304" pitchFamily="18" charset="0"/>
              </a:rPr>
              <a:t>have custody (including through a related person</a:t>
            </a:r>
            <a:r>
              <a:rPr lang="en-US" sz="1600" dirty="0" smtClean="0">
                <a:latin typeface="Times New Roman" panose="02020603050405020304" pitchFamily="18" charset="0"/>
                <a:cs typeface="Times New Roman" panose="02020603050405020304" pitchFamily="18" charset="0"/>
              </a:rPr>
              <a:t>)</a:t>
            </a:r>
          </a:p>
          <a:p>
            <a:pPr marL="742950" lvl="1" indent="-285750">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4</a:t>
            </a:r>
            <a:r>
              <a:rPr lang="en-US" sz="1600" dirty="0" smtClean="0">
                <a:latin typeface="Times New Roman" panose="02020603050405020304" pitchFamily="18" charset="0"/>
                <a:cs typeface="Times New Roman" panose="02020603050405020304" pitchFamily="18" charset="0"/>
              </a:rPr>
              <a:t>% are also broker-dealers</a:t>
            </a:r>
            <a:endParaRPr lang="en-US" sz="1600" dirty="0">
              <a:latin typeface="Times New Roman" panose="02020603050405020304" pitchFamily="18" charset="0"/>
              <a:cs typeface="Times New Roman" panose="02020603050405020304" pitchFamily="18" charset="0"/>
            </a:endParaRPr>
          </a:p>
          <a:p>
            <a:r>
              <a:rPr lang="en-US" sz="1600" b="1" u="sng" dirty="0" smtClean="0">
                <a:latin typeface="Times New Roman" panose="02020603050405020304" pitchFamily="18" charset="0"/>
                <a:cs typeface="Times New Roman" panose="02020603050405020304" pitchFamily="18" charset="0"/>
              </a:rPr>
              <a:t>Broker-Dealers</a:t>
            </a:r>
            <a:endParaRPr lang="en-US" sz="1600" dirty="0">
              <a:latin typeface="Times New Roman" panose="02020603050405020304" pitchFamily="18" charset="0"/>
              <a:cs typeface="Times New Roman" panose="02020603050405020304" pitchFamily="18" charset="0"/>
            </a:endParaRPr>
          </a:p>
          <a:p>
            <a:pPr marL="742950" lvl="1" indent="-285750">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264 </a:t>
            </a:r>
            <a:r>
              <a:rPr lang="en-US" sz="1600" dirty="0">
                <a:latin typeface="Times New Roman" panose="02020603050405020304" pitchFamily="18" charset="0"/>
                <a:cs typeface="Times New Roman" panose="02020603050405020304" pitchFamily="18" charset="0"/>
              </a:rPr>
              <a:t>registered </a:t>
            </a:r>
            <a:r>
              <a:rPr lang="en-US" sz="1600" dirty="0" err="1" smtClean="0">
                <a:latin typeface="Times New Roman" panose="02020603050405020304" pitchFamily="18" charset="0"/>
                <a:cs typeface="Times New Roman" panose="02020603050405020304" pitchFamily="18" charset="0"/>
              </a:rPr>
              <a:t>BDs</a:t>
            </a:r>
            <a:r>
              <a:rPr lang="en-US" sz="1600" dirty="0" smtClean="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(~6% of all SEC registered </a:t>
            </a:r>
            <a:r>
              <a:rPr lang="en-US" sz="1600" dirty="0" smtClean="0">
                <a:latin typeface="Times New Roman" panose="02020603050405020304" pitchFamily="18" charset="0"/>
                <a:cs typeface="Times New Roman" panose="02020603050405020304" pitchFamily="18" charset="0"/>
              </a:rPr>
              <a:t>broker-dealers)</a:t>
            </a:r>
          </a:p>
          <a:p>
            <a:pPr marL="742950" lvl="1" indent="-285750">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14,003 </a:t>
            </a:r>
            <a:r>
              <a:rPr lang="en-US" sz="1600" dirty="0">
                <a:latin typeface="Times New Roman" panose="02020603050405020304" pitchFamily="18" charset="0"/>
                <a:cs typeface="Times New Roman" panose="02020603050405020304" pitchFamily="18" charset="0"/>
              </a:rPr>
              <a:t>branch </a:t>
            </a:r>
            <a:r>
              <a:rPr lang="en-US" sz="1600" dirty="0" smtClean="0">
                <a:latin typeface="Times New Roman" panose="02020603050405020304" pitchFamily="18" charset="0"/>
                <a:cs typeface="Times New Roman" panose="02020603050405020304" pitchFamily="18" charset="0"/>
              </a:rPr>
              <a:t>offices (~9% </a:t>
            </a:r>
            <a:r>
              <a:rPr lang="en-US" sz="1600" dirty="0">
                <a:latin typeface="Times New Roman" panose="02020603050405020304" pitchFamily="18" charset="0"/>
                <a:cs typeface="Times New Roman" panose="02020603050405020304" pitchFamily="18" charset="0"/>
              </a:rPr>
              <a:t>of </a:t>
            </a:r>
            <a:r>
              <a:rPr lang="en-US" sz="1600" dirty="0" smtClean="0">
                <a:latin typeface="Times New Roman" panose="02020603050405020304" pitchFamily="18" charset="0"/>
                <a:cs typeface="Times New Roman" panose="02020603050405020304" pitchFamily="18" charset="0"/>
              </a:rPr>
              <a:t>total)</a:t>
            </a:r>
          </a:p>
          <a:p>
            <a:pPr marL="742950" lvl="1" indent="-285750">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$10 </a:t>
            </a:r>
            <a:r>
              <a:rPr lang="en-US" sz="1600" dirty="0">
                <a:latin typeface="Times New Roman" panose="02020603050405020304" pitchFamily="18" charset="0"/>
                <a:cs typeface="Times New Roman" panose="02020603050405020304" pitchFamily="18" charset="0"/>
              </a:rPr>
              <a:t>billion in </a:t>
            </a:r>
            <a:r>
              <a:rPr lang="en-US" sz="1600" dirty="0" smtClean="0">
                <a:latin typeface="Times New Roman" panose="02020603050405020304" pitchFamily="18" charset="0"/>
                <a:cs typeface="Times New Roman" panose="02020603050405020304" pitchFamily="18" charset="0"/>
              </a:rPr>
              <a:t>assets</a:t>
            </a:r>
          </a:p>
          <a:p>
            <a:pPr marL="742950" lvl="1" indent="-285750">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1,007,320 </a:t>
            </a:r>
            <a:r>
              <a:rPr lang="en-US" sz="1600" dirty="0" smtClean="0">
                <a:latin typeface="Times New Roman" panose="02020603050405020304" pitchFamily="18" charset="0"/>
                <a:cs typeface="Times New Roman" panose="02020603050405020304" pitchFamily="18" charset="0"/>
              </a:rPr>
              <a:t>customer </a:t>
            </a:r>
            <a:r>
              <a:rPr lang="en-US" sz="1600" dirty="0">
                <a:latin typeface="Times New Roman" panose="02020603050405020304" pitchFamily="18" charset="0"/>
                <a:cs typeface="Times New Roman" panose="02020603050405020304" pitchFamily="18" charset="0"/>
              </a:rPr>
              <a:t>accounts </a:t>
            </a:r>
            <a:r>
              <a:rPr lang="en-US" sz="1600" dirty="0" smtClean="0">
                <a:latin typeface="Times New Roman" panose="02020603050405020304" pitchFamily="18" charset="0"/>
                <a:cs typeface="Times New Roman" panose="02020603050405020304" pitchFamily="18" charset="0"/>
              </a:rPr>
              <a:t>held</a:t>
            </a:r>
          </a:p>
          <a:p>
            <a:pPr marL="742950" lvl="1" indent="-285750">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54,345 </a:t>
            </a:r>
            <a:r>
              <a:rPr lang="en-US" sz="1600" dirty="0">
                <a:latin typeface="Times New Roman" panose="02020603050405020304" pitchFamily="18" charset="0"/>
                <a:cs typeface="Times New Roman" panose="02020603050405020304" pitchFamily="18" charset="0"/>
              </a:rPr>
              <a:t>associated individuals</a:t>
            </a:r>
          </a:p>
          <a:p>
            <a:r>
              <a:rPr lang="en-US" sz="1600" b="1" u="sng" dirty="0" smtClean="0">
                <a:latin typeface="Times New Roman" panose="02020603050405020304" pitchFamily="18" charset="0"/>
                <a:cs typeface="Times New Roman" panose="02020603050405020304" pitchFamily="18" charset="0"/>
              </a:rPr>
              <a:t>Other</a:t>
            </a:r>
            <a:endParaRPr lang="en-US" sz="1600" dirty="0">
              <a:latin typeface="Times New Roman" panose="02020603050405020304" pitchFamily="18" charset="0"/>
              <a:cs typeface="Times New Roman" panose="02020603050405020304" pitchFamily="18" charset="0"/>
            </a:endParaRPr>
          </a:p>
          <a:p>
            <a:pPr marL="742950" lvl="1" indent="-285750">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51 </a:t>
            </a:r>
            <a:r>
              <a:rPr lang="en-US" sz="1600" dirty="0">
                <a:latin typeface="Times New Roman" panose="02020603050405020304" pitchFamily="18" charset="0"/>
                <a:cs typeface="Times New Roman" panose="02020603050405020304" pitchFamily="18" charset="0"/>
              </a:rPr>
              <a:t>Municipal Advisor </a:t>
            </a:r>
            <a:r>
              <a:rPr lang="en-US" sz="1600" dirty="0" smtClean="0">
                <a:latin typeface="Times New Roman" panose="02020603050405020304" pitchFamily="18" charset="0"/>
                <a:cs typeface="Times New Roman" panose="02020603050405020304" pitchFamily="18" charset="0"/>
              </a:rPr>
              <a:t>Registrants</a:t>
            </a:r>
          </a:p>
          <a:p>
            <a:pPr marL="742950" lvl="1" indent="-285750">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32 </a:t>
            </a:r>
            <a:r>
              <a:rPr lang="en-US" sz="1600" dirty="0">
                <a:latin typeface="Times New Roman" panose="02020603050405020304" pitchFamily="18" charset="0"/>
                <a:cs typeface="Times New Roman" panose="02020603050405020304" pitchFamily="18" charset="0"/>
              </a:rPr>
              <a:t>Transfer Agents</a:t>
            </a:r>
            <a:endParaRPr lang="en-US" sz="1600" dirty="0">
              <a:solidFill>
                <a:prstClr val="black"/>
              </a:solidFill>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fld id="{A7CF25F6-FE55-4EE7-9DF4-61E04936BE8D}" type="slidenum">
              <a:rPr lang="en-US" smtClean="0">
                <a:solidFill>
                  <a:prstClr val="black">
                    <a:tint val="75000"/>
                  </a:prstClr>
                </a:solidFill>
              </a:rPr>
              <a:pPr/>
              <a:t>27</a:t>
            </a:fld>
            <a:endParaRPr lang="en-US">
              <a:solidFill>
                <a:prstClr val="black">
                  <a:tint val="75000"/>
                </a:prstClr>
              </a:solidFill>
            </a:endParaRPr>
          </a:p>
        </p:txBody>
      </p:sp>
    </p:spTree>
    <p:extLst>
      <p:ext uri="{BB962C8B-B14F-4D97-AF65-F5344CB8AC3E}">
        <p14:creationId xmlns:p14="http://schemas.microsoft.com/office/powerpoint/2010/main" val="339186277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solidFill>
                  <a:prstClr val="black"/>
                </a:solidFill>
                <a:effectLst>
                  <a:outerShdw blurRad="38100" dist="38100" dir="2700000" algn="tl">
                    <a:srgbClr val="000000">
                      <a:alpha val="43137"/>
                    </a:srgbClr>
                  </a:outerShdw>
                </a:effectLst>
                <a:latin typeface="Times New Roman" pitchFamily="18" charset="0"/>
                <a:cs typeface="Times New Roman" pitchFamily="18" charset="0"/>
              </a:rPr>
              <a:t>Examination Process</a:t>
            </a:r>
            <a:endParaRPr lang="en-US"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Rectangle 6"/>
          <p:cNvSpPr/>
          <p:nvPr/>
        </p:nvSpPr>
        <p:spPr>
          <a:xfrm>
            <a:off x="152400" y="1371600"/>
            <a:ext cx="86868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p:nvSpPr>
        <p:spPr>
          <a:xfrm>
            <a:off x="152400" y="1447800"/>
            <a:ext cx="8686800" cy="76200"/>
          </a:xfrm>
          <a:prstGeom prst="rect">
            <a:avLst/>
          </a:prstGeom>
          <a:solidFill>
            <a:schemeClr val="bg2">
              <a:lumMod val="10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0" name="Picture 7" descr="600px-United_States_Securities_and_Exchange_Commission_svg"/>
          <p:cNvPicPr>
            <a:picLocks noChangeAspect="1" noChangeArrowheads="1"/>
          </p:cNvPicPr>
          <p:nvPr/>
        </p:nvPicPr>
        <p:blipFill>
          <a:blip r:embed="rId2" cstate="print"/>
          <a:srcRect/>
          <a:stretch>
            <a:fillRect/>
          </a:stretch>
        </p:blipFill>
        <p:spPr bwMode="auto">
          <a:xfrm>
            <a:off x="228600" y="5638800"/>
            <a:ext cx="1066800" cy="1066800"/>
          </a:xfrm>
          <a:prstGeom prst="rect">
            <a:avLst/>
          </a:prstGeom>
          <a:noFill/>
        </p:spPr>
      </p:pic>
      <p:sp>
        <p:nvSpPr>
          <p:cNvPr id="12" name="Rectangle 11"/>
          <p:cNvSpPr/>
          <p:nvPr/>
        </p:nvSpPr>
        <p:spPr>
          <a:xfrm>
            <a:off x="1219200" y="2074244"/>
            <a:ext cx="6477000" cy="2677656"/>
          </a:xfrm>
          <a:prstGeom prst="rect">
            <a:avLst/>
          </a:prstGeom>
        </p:spPr>
        <p:txBody>
          <a:bodyPr wrap="square">
            <a:spAutoFit/>
          </a:bodyPr>
          <a:lstStyle/>
          <a:p>
            <a:pPr lvl="0">
              <a:spcBef>
                <a:spcPct val="20000"/>
              </a:spcBef>
            </a:pPr>
            <a:r>
              <a:rPr lang="en-US" sz="2400" dirty="0">
                <a:solidFill>
                  <a:prstClr val="black"/>
                </a:solidFill>
                <a:latin typeface="Times New Roman" pitchFamily="18" charset="0"/>
                <a:cs typeface="Times New Roman" pitchFamily="18" charset="0"/>
              </a:rPr>
              <a:t>Consists of:</a:t>
            </a:r>
          </a:p>
          <a:p>
            <a:pPr marL="971550" lvl="1" indent="-514350">
              <a:spcBef>
                <a:spcPct val="20000"/>
              </a:spcBef>
              <a:buFont typeface="+mj-lt"/>
              <a:buAutoNum type="arabicPeriod"/>
            </a:pPr>
            <a:r>
              <a:rPr lang="en-US" sz="2400" dirty="0">
                <a:solidFill>
                  <a:prstClr val="black"/>
                </a:solidFill>
                <a:latin typeface="Times New Roman" pitchFamily="18" charset="0"/>
                <a:cs typeface="Times New Roman" pitchFamily="18" charset="0"/>
              </a:rPr>
              <a:t>Exam Selection</a:t>
            </a:r>
          </a:p>
          <a:p>
            <a:pPr marL="971550" lvl="1" indent="-514350">
              <a:spcBef>
                <a:spcPct val="20000"/>
              </a:spcBef>
              <a:buFont typeface="+mj-lt"/>
              <a:buAutoNum type="arabicPeriod"/>
            </a:pPr>
            <a:r>
              <a:rPr lang="en-US" sz="2400" dirty="0">
                <a:solidFill>
                  <a:prstClr val="black"/>
                </a:solidFill>
                <a:latin typeface="Times New Roman" pitchFamily="18" charset="0"/>
                <a:cs typeface="Times New Roman" pitchFamily="18" charset="0"/>
              </a:rPr>
              <a:t>Exam Assignment</a:t>
            </a:r>
          </a:p>
          <a:p>
            <a:pPr marL="971550" lvl="1" indent="-514350">
              <a:spcBef>
                <a:spcPct val="20000"/>
              </a:spcBef>
              <a:buFont typeface="+mj-lt"/>
              <a:buAutoNum type="arabicPeriod"/>
            </a:pPr>
            <a:r>
              <a:rPr lang="en-US" sz="2400" dirty="0">
                <a:solidFill>
                  <a:prstClr val="black"/>
                </a:solidFill>
                <a:latin typeface="Times New Roman" pitchFamily="18" charset="0"/>
                <a:cs typeface="Times New Roman" pitchFamily="18" charset="0"/>
              </a:rPr>
              <a:t>Exam Scope</a:t>
            </a:r>
          </a:p>
          <a:p>
            <a:pPr marL="971550" lvl="1" indent="-514350">
              <a:spcBef>
                <a:spcPct val="20000"/>
              </a:spcBef>
              <a:buFont typeface="+mj-lt"/>
              <a:buAutoNum type="arabicPeriod"/>
            </a:pPr>
            <a:r>
              <a:rPr lang="en-US" sz="2400" dirty="0">
                <a:solidFill>
                  <a:prstClr val="black"/>
                </a:solidFill>
                <a:latin typeface="Times New Roman" pitchFamily="18" charset="0"/>
                <a:cs typeface="Times New Roman" pitchFamily="18" charset="0"/>
              </a:rPr>
              <a:t>Exam Work</a:t>
            </a:r>
          </a:p>
          <a:p>
            <a:pPr marL="971550" lvl="1" indent="-514350">
              <a:spcBef>
                <a:spcPct val="20000"/>
              </a:spcBef>
              <a:buFont typeface="+mj-lt"/>
              <a:buAutoNum type="arabicPeriod"/>
            </a:pPr>
            <a:r>
              <a:rPr lang="en-US" sz="2400" dirty="0">
                <a:solidFill>
                  <a:prstClr val="black"/>
                </a:solidFill>
                <a:latin typeface="Times New Roman" pitchFamily="18" charset="0"/>
                <a:cs typeface="Times New Roman" pitchFamily="18" charset="0"/>
              </a:rPr>
              <a:t>Exam Disposition</a:t>
            </a:r>
          </a:p>
        </p:txBody>
      </p:sp>
      <p:sp>
        <p:nvSpPr>
          <p:cNvPr id="3" name="Slide Number Placeholder 2"/>
          <p:cNvSpPr>
            <a:spLocks noGrp="1"/>
          </p:cNvSpPr>
          <p:nvPr>
            <p:ph type="sldNum" sz="quarter" idx="12"/>
          </p:nvPr>
        </p:nvSpPr>
        <p:spPr/>
        <p:txBody>
          <a:bodyPr/>
          <a:lstStyle/>
          <a:p>
            <a:fld id="{A7CF25F6-FE55-4EE7-9DF4-61E04936BE8D}" type="slidenum">
              <a:rPr lang="en-US" smtClean="0">
                <a:solidFill>
                  <a:prstClr val="black">
                    <a:tint val="75000"/>
                  </a:prstClr>
                </a:solidFill>
              </a:rPr>
              <a:pPr/>
              <a:t>28</a:t>
            </a:fld>
            <a:endParaRPr lang="en-US">
              <a:solidFill>
                <a:prstClr val="black">
                  <a:tint val="75000"/>
                </a:prstClr>
              </a:solidFill>
            </a:endParaRPr>
          </a:p>
        </p:txBody>
      </p:sp>
    </p:spTree>
    <p:extLst>
      <p:ext uri="{BB962C8B-B14F-4D97-AF65-F5344CB8AC3E}">
        <p14:creationId xmlns:p14="http://schemas.microsoft.com/office/powerpoint/2010/main" val="20308907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solidFill>
                  <a:prstClr val="black"/>
                </a:solidFill>
                <a:effectLst>
                  <a:outerShdw blurRad="38100" dist="38100" dir="2700000" algn="tl">
                    <a:srgbClr val="000000">
                      <a:alpha val="43137"/>
                    </a:srgbClr>
                  </a:outerShdw>
                </a:effectLst>
                <a:latin typeface="Times New Roman" pitchFamily="18" charset="0"/>
                <a:cs typeface="Times New Roman" pitchFamily="18" charset="0"/>
              </a:rPr>
              <a:t>Exam Selection</a:t>
            </a:r>
            <a:endParaRPr lang="en-US"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Rectangle 6"/>
          <p:cNvSpPr/>
          <p:nvPr/>
        </p:nvSpPr>
        <p:spPr>
          <a:xfrm>
            <a:off x="152400" y="1371600"/>
            <a:ext cx="86868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p:nvSpPr>
        <p:spPr>
          <a:xfrm>
            <a:off x="152400" y="1447800"/>
            <a:ext cx="8686800" cy="76200"/>
          </a:xfrm>
          <a:prstGeom prst="rect">
            <a:avLst/>
          </a:prstGeom>
          <a:solidFill>
            <a:schemeClr val="bg2">
              <a:lumMod val="10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0" name="Picture 7" descr="600px-United_States_Securities_and_Exchange_Commission_svg"/>
          <p:cNvPicPr>
            <a:picLocks noChangeAspect="1" noChangeArrowheads="1"/>
          </p:cNvPicPr>
          <p:nvPr/>
        </p:nvPicPr>
        <p:blipFill>
          <a:blip r:embed="rId2" cstate="print"/>
          <a:srcRect/>
          <a:stretch>
            <a:fillRect/>
          </a:stretch>
        </p:blipFill>
        <p:spPr bwMode="auto">
          <a:xfrm>
            <a:off x="228600" y="5638800"/>
            <a:ext cx="1066800" cy="1066800"/>
          </a:xfrm>
          <a:prstGeom prst="rect">
            <a:avLst/>
          </a:prstGeom>
          <a:noFill/>
        </p:spPr>
      </p:pic>
      <p:sp>
        <p:nvSpPr>
          <p:cNvPr id="12" name="Rectangle 11"/>
          <p:cNvSpPr/>
          <p:nvPr/>
        </p:nvSpPr>
        <p:spPr>
          <a:xfrm>
            <a:off x="762000" y="1905000"/>
            <a:ext cx="7467600" cy="4561249"/>
          </a:xfrm>
          <a:prstGeom prst="rect">
            <a:avLst/>
          </a:prstGeom>
        </p:spPr>
        <p:txBody>
          <a:bodyPr wrap="square">
            <a:spAutoFit/>
          </a:bodyPr>
          <a:lstStyle/>
          <a:p>
            <a:pPr marL="0" lvl="1">
              <a:spcBef>
                <a:spcPct val="20000"/>
              </a:spcBef>
            </a:pPr>
            <a:r>
              <a:rPr lang="en-US" sz="2200" dirty="0" smtClean="0">
                <a:solidFill>
                  <a:prstClr val="black"/>
                </a:solidFill>
                <a:latin typeface="Times New Roman" pitchFamily="18" charset="0"/>
                <a:cs typeface="Times New Roman" pitchFamily="18" charset="0"/>
              </a:rPr>
              <a:t>Office of Compliance &amp; Examinations Risk Department in D.C. &amp; Regional Offices</a:t>
            </a:r>
          </a:p>
          <a:p>
            <a:pPr marL="1257300" lvl="2" indent="-342900">
              <a:spcBef>
                <a:spcPct val="20000"/>
              </a:spcBef>
              <a:buFont typeface="Calibri" pitchFamily="34" charset="0"/>
              <a:buChar char="―"/>
            </a:pPr>
            <a:r>
              <a:rPr lang="en-US" sz="2200" dirty="0" smtClean="0">
                <a:solidFill>
                  <a:prstClr val="black"/>
                </a:solidFill>
                <a:latin typeface="Times New Roman" pitchFamily="18" charset="0"/>
                <a:cs typeface="Times New Roman" pitchFamily="18" charset="0"/>
              </a:rPr>
              <a:t>Identify firms as High Risk based upon business operations, products, revenues, etc.</a:t>
            </a:r>
          </a:p>
          <a:p>
            <a:pPr marL="1257300" lvl="2" indent="-342900">
              <a:spcBef>
                <a:spcPct val="20000"/>
              </a:spcBef>
              <a:buFont typeface="Calibri" pitchFamily="34" charset="0"/>
              <a:buChar char="―"/>
            </a:pPr>
            <a:r>
              <a:rPr lang="en-US" sz="2200" dirty="0" smtClean="0">
                <a:solidFill>
                  <a:prstClr val="black"/>
                </a:solidFill>
                <a:latin typeface="Times New Roman" pitchFamily="18" charset="0"/>
                <a:cs typeface="Times New Roman" pitchFamily="18" charset="0"/>
              </a:rPr>
              <a:t>Identify firms as part of National Sweeps </a:t>
            </a:r>
          </a:p>
          <a:p>
            <a:pPr marL="1257300" lvl="2" indent="-342900">
              <a:spcBef>
                <a:spcPct val="20000"/>
              </a:spcBef>
              <a:buFont typeface="Calibri" pitchFamily="34" charset="0"/>
              <a:buChar char="―"/>
            </a:pPr>
            <a:r>
              <a:rPr lang="en-US" sz="2200" dirty="0" smtClean="0">
                <a:solidFill>
                  <a:prstClr val="black"/>
                </a:solidFill>
                <a:latin typeface="Times New Roman" pitchFamily="18" charset="0"/>
                <a:cs typeface="Times New Roman" pitchFamily="18" charset="0"/>
              </a:rPr>
              <a:t>Identify newly registered firms or firms that have never been examined</a:t>
            </a:r>
          </a:p>
          <a:p>
            <a:pPr marL="1257300" lvl="2" indent="-342900">
              <a:spcBef>
                <a:spcPct val="20000"/>
              </a:spcBef>
              <a:buFont typeface="Calibri" pitchFamily="34" charset="0"/>
              <a:buChar char="―"/>
            </a:pPr>
            <a:r>
              <a:rPr lang="en-US" sz="2200" dirty="0" smtClean="0">
                <a:solidFill>
                  <a:prstClr val="black"/>
                </a:solidFill>
                <a:latin typeface="Times New Roman" pitchFamily="18" charset="0"/>
                <a:cs typeface="Times New Roman" pitchFamily="18" charset="0"/>
              </a:rPr>
              <a:t>Identify firms through Tips, Complaints, and/or Referrals from other SEC offices, other agencies, or the public</a:t>
            </a:r>
          </a:p>
          <a:p>
            <a:pPr marL="1257300" lvl="2" indent="-342900">
              <a:spcBef>
                <a:spcPct val="20000"/>
              </a:spcBef>
              <a:buFont typeface="Calibri" pitchFamily="34" charset="0"/>
              <a:buChar char="―"/>
            </a:pPr>
            <a:r>
              <a:rPr lang="en-US" sz="2200" dirty="0" smtClean="0">
                <a:solidFill>
                  <a:prstClr val="black"/>
                </a:solidFill>
                <a:latin typeface="Times New Roman" pitchFamily="18" charset="0"/>
                <a:cs typeface="Times New Roman" pitchFamily="18" charset="0"/>
              </a:rPr>
              <a:t>Assigned to Regional Offices where firm is located</a:t>
            </a:r>
          </a:p>
          <a:p>
            <a:pPr marL="1257300" lvl="2" indent="-342900">
              <a:spcBef>
                <a:spcPct val="20000"/>
              </a:spcBef>
              <a:buFont typeface="Calibri" pitchFamily="34" charset="0"/>
              <a:buChar char="―"/>
            </a:pPr>
            <a:r>
              <a:rPr lang="en-US" sz="2200" dirty="0" smtClean="0">
                <a:solidFill>
                  <a:prstClr val="black"/>
                </a:solidFill>
                <a:latin typeface="Times New Roman" pitchFamily="18" charset="0"/>
                <a:cs typeface="Times New Roman" pitchFamily="18" charset="0"/>
              </a:rPr>
              <a:t>Regional offices select firms from this list</a:t>
            </a:r>
            <a:endParaRPr lang="en-US" sz="2200" dirty="0">
              <a:solidFill>
                <a:prstClr val="black"/>
              </a:solidFill>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fld id="{A7CF25F6-FE55-4EE7-9DF4-61E04936BE8D}" type="slidenum">
              <a:rPr lang="en-US" smtClean="0">
                <a:solidFill>
                  <a:prstClr val="black">
                    <a:tint val="75000"/>
                  </a:prstClr>
                </a:solidFill>
              </a:rPr>
              <a:pPr/>
              <a:t>29</a:t>
            </a:fld>
            <a:endParaRPr lang="en-US">
              <a:solidFill>
                <a:prstClr val="black">
                  <a:tint val="75000"/>
                </a:prstClr>
              </a:solidFill>
            </a:endParaRPr>
          </a:p>
        </p:txBody>
      </p:sp>
    </p:spTree>
    <p:extLst>
      <p:ext uri="{BB962C8B-B14F-4D97-AF65-F5344CB8AC3E}">
        <p14:creationId xmlns:p14="http://schemas.microsoft.com/office/powerpoint/2010/main" val="33851306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effectLst>
                  <a:outerShdw blurRad="38100" dist="38100" dir="2700000" algn="tl">
                    <a:srgbClr val="000000">
                      <a:alpha val="43137"/>
                    </a:srgbClr>
                  </a:outerShdw>
                </a:effectLst>
                <a:latin typeface="Times New Roman" pitchFamily="18" charset="0"/>
                <a:cs typeface="Times New Roman" pitchFamily="18" charset="0"/>
              </a:rPr>
              <a:t>Overview of the SEC</a:t>
            </a:r>
            <a:endParaRPr lang="en-US"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Rectangle 6"/>
          <p:cNvSpPr/>
          <p:nvPr/>
        </p:nvSpPr>
        <p:spPr>
          <a:xfrm>
            <a:off x="152400" y="1371600"/>
            <a:ext cx="86868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447800"/>
            <a:ext cx="8686800" cy="76200"/>
          </a:xfrm>
          <a:prstGeom prst="rect">
            <a:avLst/>
          </a:prstGeom>
          <a:solidFill>
            <a:schemeClr val="bg2">
              <a:lumMod val="10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7" descr="600px-United_States_Securities_and_Exchange_Commission_svg"/>
          <p:cNvPicPr>
            <a:picLocks noChangeAspect="1" noChangeArrowheads="1"/>
          </p:cNvPicPr>
          <p:nvPr/>
        </p:nvPicPr>
        <p:blipFill>
          <a:blip r:embed="rId2" cstate="print"/>
          <a:srcRect/>
          <a:stretch>
            <a:fillRect/>
          </a:stretch>
        </p:blipFill>
        <p:spPr bwMode="auto">
          <a:xfrm>
            <a:off x="228600" y="5638800"/>
            <a:ext cx="1066800" cy="1066800"/>
          </a:xfrm>
          <a:prstGeom prst="rect">
            <a:avLst/>
          </a:prstGeom>
          <a:noFill/>
        </p:spPr>
      </p:pic>
      <p:sp>
        <p:nvSpPr>
          <p:cNvPr id="12" name="Rectangle 11"/>
          <p:cNvSpPr/>
          <p:nvPr/>
        </p:nvSpPr>
        <p:spPr>
          <a:xfrm>
            <a:off x="1206381" y="1905000"/>
            <a:ext cx="6477000" cy="3748719"/>
          </a:xfrm>
          <a:prstGeom prst="rect">
            <a:avLst/>
          </a:prstGeom>
        </p:spPr>
        <p:txBody>
          <a:bodyPr wrap="square">
            <a:spAutoFit/>
          </a:bodyPr>
          <a:lstStyle/>
          <a:p>
            <a:r>
              <a:rPr lang="en-US" dirty="0" smtClean="0">
                <a:latin typeface="Times New Roman" pitchFamily="18" charset="0"/>
                <a:cs typeface="Times New Roman" pitchFamily="18" charset="0"/>
              </a:rPr>
              <a:t>Created by Congress in 1934 – after the Stock Market crash of 1929</a:t>
            </a:r>
          </a:p>
          <a:p>
            <a:endParaRPr lang="en-US" b="1" dirty="0" smtClean="0">
              <a:latin typeface="Times New Roman" pitchFamily="18" charset="0"/>
              <a:cs typeface="Times New Roman" pitchFamily="18" charset="0"/>
            </a:endParaRPr>
          </a:p>
          <a:p>
            <a:r>
              <a:rPr lang="en-US" dirty="0">
                <a:latin typeface="Times New Roman" pitchFamily="18" charset="0"/>
                <a:cs typeface="Times New Roman" pitchFamily="18" charset="0"/>
              </a:rPr>
              <a:t>The mission </a:t>
            </a:r>
            <a:r>
              <a:rPr lang="en-US" dirty="0" smtClean="0">
                <a:latin typeface="Times New Roman" pitchFamily="18" charset="0"/>
                <a:cs typeface="Times New Roman" pitchFamily="18" charset="0"/>
              </a:rPr>
              <a:t>is </a:t>
            </a:r>
            <a:r>
              <a:rPr lang="en-US" dirty="0">
                <a:latin typeface="Times New Roman" pitchFamily="18" charset="0"/>
                <a:cs typeface="Times New Roman" pitchFamily="18" charset="0"/>
              </a:rPr>
              <a:t>to protect investors, maintain fair, orderly, and efficient markets, and facilitate capital </a:t>
            </a:r>
            <a:r>
              <a:rPr lang="en-US" dirty="0" smtClean="0">
                <a:latin typeface="Times New Roman" pitchFamily="18" charset="0"/>
                <a:cs typeface="Times New Roman" pitchFamily="18" charset="0"/>
              </a:rPr>
              <a:t>formation</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Principal Activities:</a:t>
            </a:r>
          </a:p>
          <a:p>
            <a:endParaRPr lang="en-US" dirty="0" smtClean="0">
              <a:latin typeface="Times New Roman" pitchFamily="18" charset="0"/>
              <a:cs typeface="Times New Roman" pitchFamily="18" charset="0"/>
            </a:endParaRPr>
          </a:p>
          <a:p>
            <a:pPr marL="742950" lvl="1" indent="-285750">
              <a:buFont typeface="Arial" pitchFamily="34" charset="0"/>
              <a:buChar char="•"/>
            </a:pPr>
            <a:r>
              <a:rPr lang="en-US" dirty="0" smtClean="0">
                <a:latin typeface="Times New Roman" pitchFamily="18" charset="0"/>
                <a:cs typeface="Times New Roman" pitchFamily="18" charset="0"/>
              </a:rPr>
              <a:t>Write </a:t>
            </a:r>
            <a:r>
              <a:rPr lang="en-US" dirty="0">
                <a:latin typeface="Times New Roman" pitchFamily="18" charset="0"/>
                <a:cs typeface="Times New Roman" pitchFamily="18" charset="0"/>
              </a:rPr>
              <a:t>rules, regulations, and policies </a:t>
            </a:r>
            <a:endParaRPr lang="en-US" dirty="0" smtClean="0">
              <a:latin typeface="Times New Roman" pitchFamily="18" charset="0"/>
              <a:cs typeface="Times New Roman" pitchFamily="18" charset="0"/>
            </a:endParaRPr>
          </a:p>
          <a:p>
            <a:pPr marL="742950" lvl="1" indent="-285750">
              <a:buFont typeface="Arial" pitchFamily="34" charset="0"/>
              <a:buChar char="•"/>
            </a:pPr>
            <a:r>
              <a:rPr lang="en-US" dirty="0" smtClean="0">
                <a:latin typeface="Times New Roman" pitchFamily="18" charset="0"/>
                <a:cs typeface="Times New Roman" pitchFamily="18" charset="0"/>
              </a:rPr>
              <a:t>Check </a:t>
            </a:r>
            <a:r>
              <a:rPr lang="en-US" dirty="0">
                <a:latin typeface="Times New Roman" pitchFamily="18" charset="0"/>
                <a:cs typeface="Times New Roman" pitchFamily="18" charset="0"/>
              </a:rPr>
              <a:t>for compliance with the </a:t>
            </a:r>
            <a:r>
              <a:rPr lang="en-US" dirty="0" smtClean="0">
                <a:latin typeface="Times New Roman" pitchFamily="18" charset="0"/>
                <a:cs typeface="Times New Roman" pitchFamily="18" charset="0"/>
              </a:rPr>
              <a:t>rules</a:t>
            </a:r>
          </a:p>
          <a:p>
            <a:pPr marL="742950" lvl="1" indent="-285750">
              <a:buFont typeface="Arial" pitchFamily="34" charset="0"/>
              <a:buChar char="•"/>
            </a:pPr>
            <a:r>
              <a:rPr lang="en-US" dirty="0" smtClean="0">
                <a:latin typeface="Times New Roman" pitchFamily="18" charset="0"/>
                <a:cs typeface="Times New Roman" pitchFamily="18" charset="0"/>
              </a:rPr>
              <a:t>Take </a:t>
            </a:r>
            <a:r>
              <a:rPr lang="en-US" dirty="0">
                <a:latin typeface="Times New Roman" pitchFamily="18" charset="0"/>
                <a:cs typeface="Times New Roman" pitchFamily="18" charset="0"/>
              </a:rPr>
              <a:t>enforcement action if not </a:t>
            </a:r>
            <a:r>
              <a:rPr lang="en-US" dirty="0" smtClean="0">
                <a:latin typeface="Times New Roman" pitchFamily="18" charset="0"/>
                <a:cs typeface="Times New Roman" pitchFamily="18" charset="0"/>
              </a:rPr>
              <a:t>complying</a:t>
            </a:r>
          </a:p>
          <a:p>
            <a:pPr marL="742950" lvl="1" indent="-285750">
              <a:buFont typeface="Arial" pitchFamily="34" charset="0"/>
              <a:buChar char="•"/>
            </a:pPr>
            <a:r>
              <a:rPr lang="en-US" dirty="0" smtClean="0">
                <a:latin typeface="Times New Roman" pitchFamily="18" charset="0"/>
                <a:cs typeface="Times New Roman" pitchFamily="18" charset="0"/>
              </a:rPr>
              <a:t>Provide </a:t>
            </a:r>
            <a:r>
              <a:rPr lang="en-US" dirty="0">
                <a:latin typeface="Times New Roman" pitchFamily="18" charset="0"/>
                <a:cs typeface="Times New Roman" pitchFamily="18" charset="0"/>
              </a:rPr>
              <a:t>information to the public</a:t>
            </a:r>
          </a:p>
          <a:p>
            <a:endParaRPr lang="en-US" dirty="0"/>
          </a:p>
          <a:p>
            <a:pPr marL="342900" lvl="0" indent="-342900">
              <a:spcBef>
                <a:spcPct val="20000"/>
              </a:spcBef>
              <a:defRPr/>
            </a:pPr>
            <a:endParaRPr lang="en-US" dirty="0">
              <a:effectLst>
                <a:outerShdw blurRad="38100" dist="38100" dir="2700000" algn="tl">
                  <a:srgbClr val="C0C0C0"/>
                </a:outerShdw>
              </a:effectLst>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fld id="{A7CF25F6-FE55-4EE7-9DF4-61E04936BE8D}" type="slidenum">
              <a:rPr lang="en-US" smtClean="0"/>
              <a:t>3</a:t>
            </a:fld>
            <a:endParaRPr lang="en-US"/>
          </a:p>
        </p:txBody>
      </p:sp>
    </p:spTree>
    <p:extLst>
      <p:ext uri="{BB962C8B-B14F-4D97-AF65-F5344CB8AC3E}">
        <p14:creationId xmlns:p14="http://schemas.microsoft.com/office/powerpoint/2010/main" val="39282202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kern="0" dirty="0">
                <a:solidFill>
                  <a:sysClr val="windowText" lastClr="000000"/>
                </a:solidFill>
                <a:effectLst>
                  <a:outerShdw blurRad="38100" dist="38100" dir="2700000" algn="tl">
                    <a:srgbClr val="000000">
                      <a:alpha val="43137"/>
                    </a:srgbClr>
                  </a:outerShdw>
                </a:effectLst>
                <a:latin typeface="Times New Roman" pitchFamily="18" charset="0"/>
                <a:cs typeface="Times New Roman" pitchFamily="18" charset="0"/>
              </a:rPr>
              <a:t>Exam Assignment</a:t>
            </a:r>
            <a:endParaRPr lang="en-US"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Rectangle 6"/>
          <p:cNvSpPr/>
          <p:nvPr/>
        </p:nvSpPr>
        <p:spPr>
          <a:xfrm>
            <a:off x="152400" y="1371600"/>
            <a:ext cx="86868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p:nvSpPr>
        <p:spPr>
          <a:xfrm>
            <a:off x="152400" y="1447800"/>
            <a:ext cx="8686800" cy="76200"/>
          </a:xfrm>
          <a:prstGeom prst="rect">
            <a:avLst/>
          </a:prstGeom>
          <a:solidFill>
            <a:schemeClr val="bg2">
              <a:lumMod val="10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0" name="Picture 7" descr="600px-United_States_Securities_and_Exchange_Commission_svg"/>
          <p:cNvPicPr>
            <a:picLocks noChangeAspect="1" noChangeArrowheads="1"/>
          </p:cNvPicPr>
          <p:nvPr/>
        </p:nvPicPr>
        <p:blipFill>
          <a:blip r:embed="rId2" cstate="print"/>
          <a:srcRect/>
          <a:stretch>
            <a:fillRect/>
          </a:stretch>
        </p:blipFill>
        <p:spPr bwMode="auto">
          <a:xfrm>
            <a:off x="228600" y="5638800"/>
            <a:ext cx="1066800" cy="1066800"/>
          </a:xfrm>
          <a:prstGeom prst="rect">
            <a:avLst/>
          </a:prstGeom>
          <a:noFill/>
        </p:spPr>
      </p:pic>
      <p:sp>
        <p:nvSpPr>
          <p:cNvPr id="12" name="Rectangle 11"/>
          <p:cNvSpPr/>
          <p:nvPr/>
        </p:nvSpPr>
        <p:spPr>
          <a:xfrm>
            <a:off x="1066800" y="1828800"/>
            <a:ext cx="7315200" cy="4222694"/>
          </a:xfrm>
          <a:prstGeom prst="rect">
            <a:avLst/>
          </a:prstGeom>
        </p:spPr>
        <p:txBody>
          <a:bodyPr wrap="square">
            <a:spAutoFit/>
          </a:bodyPr>
          <a:lstStyle/>
          <a:p>
            <a:pPr marL="342900" lvl="0" indent="-342900">
              <a:spcBef>
                <a:spcPct val="20000"/>
              </a:spcBef>
              <a:buFont typeface="Arial" pitchFamily="34" charset="0"/>
              <a:buChar char="•"/>
            </a:pPr>
            <a:r>
              <a:rPr lang="en-US" sz="2200" dirty="0">
                <a:solidFill>
                  <a:prstClr val="black"/>
                </a:solidFill>
                <a:latin typeface="Times New Roman" pitchFamily="18" charset="0"/>
                <a:cs typeface="Times New Roman" pitchFamily="18" charset="0"/>
              </a:rPr>
              <a:t>Associate and Assistant Regional Directors </a:t>
            </a:r>
            <a:r>
              <a:rPr lang="en-US" sz="2200" dirty="0" smtClean="0">
                <a:solidFill>
                  <a:prstClr val="black"/>
                </a:solidFill>
                <a:latin typeface="Times New Roman" pitchFamily="18" charset="0"/>
                <a:cs typeface="Times New Roman" pitchFamily="18" charset="0"/>
              </a:rPr>
              <a:t>– break </a:t>
            </a:r>
            <a:r>
              <a:rPr lang="en-US" sz="2200" dirty="0">
                <a:solidFill>
                  <a:prstClr val="black"/>
                </a:solidFill>
                <a:latin typeface="Times New Roman" pitchFamily="18" charset="0"/>
                <a:cs typeface="Times New Roman" pitchFamily="18" charset="0"/>
              </a:rPr>
              <a:t>up the firms they have selected (i.e. IA/IC or BD/TA)</a:t>
            </a:r>
          </a:p>
          <a:p>
            <a:pPr marL="342900" lvl="0" indent="-342900">
              <a:spcBef>
                <a:spcPct val="20000"/>
              </a:spcBef>
              <a:buFont typeface="Arial" pitchFamily="34" charset="0"/>
              <a:buChar char="•"/>
            </a:pPr>
            <a:r>
              <a:rPr lang="en-US" sz="2200" dirty="0">
                <a:solidFill>
                  <a:prstClr val="black"/>
                </a:solidFill>
                <a:latin typeface="Times New Roman" pitchFamily="18" charset="0"/>
                <a:cs typeface="Times New Roman" pitchFamily="18" charset="0"/>
              </a:rPr>
              <a:t>Exam Managers are then assigned to oversee the completion of the exam </a:t>
            </a:r>
          </a:p>
          <a:p>
            <a:pPr marL="342900" lvl="0" indent="-342900">
              <a:spcBef>
                <a:spcPct val="20000"/>
              </a:spcBef>
              <a:buFont typeface="Arial" pitchFamily="34" charset="0"/>
              <a:buChar char="•"/>
            </a:pPr>
            <a:r>
              <a:rPr lang="en-US" sz="2200" dirty="0">
                <a:solidFill>
                  <a:prstClr val="black"/>
                </a:solidFill>
                <a:latin typeface="Times New Roman" pitchFamily="18" charset="0"/>
                <a:cs typeface="Times New Roman" pitchFamily="18" charset="0"/>
              </a:rPr>
              <a:t>Exam Team created – based upon knowledge level of products offered or sold by the firm, and staff availability</a:t>
            </a:r>
          </a:p>
          <a:p>
            <a:pPr marL="342900" lvl="0" indent="-342900">
              <a:spcBef>
                <a:spcPct val="20000"/>
              </a:spcBef>
              <a:buFont typeface="Arial" pitchFamily="34" charset="0"/>
              <a:buChar char="•"/>
            </a:pPr>
            <a:r>
              <a:rPr lang="en-US" sz="2200" dirty="0">
                <a:solidFill>
                  <a:prstClr val="black"/>
                </a:solidFill>
                <a:latin typeface="Times New Roman" pitchFamily="18" charset="0"/>
                <a:cs typeface="Times New Roman" pitchFamily="18" charset="0"/>
              </a:rPr>
              <a:t>Exam Team consists of:</a:t>
            </a:r>
          </a:p>
          <a:p>
            <a:pPr marL="1257300" lvl="2" indent="-342900">
              <a:spcBef>
                <a:spcPct val="20000"/>
              </a:spcBef>
              <a:buFont typeface="Calibri" pitchFamily="34" charset="0"/>
              <a:buChar char="―"/>
            </a:pPr>
            <a:r>
              <a:rPr lang="en-US" sz="2200" i="1" dirty="0">
                <a:solidFill>
                  <a:prstClr val="black"/>
                </a:solidFill>
                <a:latin typeface="Times New Roman" pitchFamily="18" charset="0"/>
                <a:cs typeface="Times New Roman" pitchFamily="18" charset="0"/>
              </a:rPr>
              <a:t>Exam Manager</a:t>
            </a:r>
          </a:p>
          <a:p>
            <a:pPr marL="1257300" lvl="2" indent="-342900">
              <a:spcBef>
                <a:spcPct val="20000"/>
              </a:spcBef>
              <a:buFont typeface="Calibri" pitchFamily="34" charset="0"/>
              <a:buChar char="―"/>
            </a:pPr>
            <a:r>
              <a:rPr lang="en-US" sz="2200" i="1" dirty="0">
                <a:solidFill>
                  <a:prstClr val="black"/>
                </a:solidFill>
                <a:latin typeface="Times New Roman" pitchFamily="18" charset="0"/>
                <a:cs typeface="Times New Roman" pitchFamily="18" charset="0"/>
              </a:rPr>
              <a:t>Lead Examiner</a:t>
            </a:r>
          </a:p>
          <a:p>
            <a:pPr marL="1257300" lvl="2" indent="-342900">
              <a:spcBef>
                <a:spcPct val="20000"/>
              </a:spcBef>
              <a:buFont typeface="Calibri" pitchFamily="34" charset="0"/>
              <a:buChar char="―"/>
            </a:pPr>
            <a:r>
              <a:rPr lang="en-US" sz="2200" i="1" dirty="0">
                <a:solidFill>
                  <a:prstClr val="black"/>
                </a:solidFill>
                <a:latin typeface="Times New Roman" pitchFamily="18" charset="0"/>
                <a:cs typeface="Times New Roman" pitchFamily="18" charset="0"/>
              </a:rPr>
              <a:t>Supporting/Assisting Examiner(s) – depending on size of firm, could be multiple supporting examiners</a:t>
            </a:r>
          </a:p>
        </p:txBody>
      </p:sp>
      <p:sp>
        <p:nvSpPr>
          <p:cNvPr id="3" name="Slide Number Placeholder 2"/>
          <p:cNvSpPr>
            <a:spLocks noGrp="1"/>
          </p:cNvSpPr>
          <p:nvPr>
            <p:ph type="sldNum" sz="quarter" idx="12"/>
          </p:nvPr>
        </p:nvSpPr>
        <p:spPr/>
        <p:txBody>
          <a:bodyPr/>
          <a:lstStyle/>
          <a:p>
            <a:fld id="{A7CF25F6-FE55-4EE7-9DF4-61E04936BE8D}" type="slidenum">
              <a:rPr lang="en-US" smtClean="0">
                <a:solidFill>
                  <a:prstClr val="black">
                    <a:tint val="75000"/>
                  </a:prstClr>
                </a:solidFill>
              </a:rPr>
              <a:pPr/>
              <a:t>30</a:t>
            </a:fld>
            <a:endParaRPr lang="en-US">
              <a:solidFill>
                <a:prstClr val="black">
                  <a:tint val="75000"/>
                </a:prstClr>
              </a:solidFill>
            </a:endParaRPr>
          </a:p>
        </p:txBody>
      </p:sp>
    </p:spTree>
    <p:extLst>
      <p:ext uri="{BB962C8B-B14F-4D97-AF65-F5344CB8AC3E}">
        <p14:creationId xmlns:p14="http://schemas.microsoft.com/office/powerpoint/2010/main" val="194269438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solidFill>
                  <a:prstClr val="black"/>
                </a:solidFill>
                <a:effectLst>
                  <a:outerShdw blurRad="38100" dist="38100" dir="2700000" algn="tl">
                    <a:srgbClr val="000000">
                      <a:alpha val="43137"/>
                    </a:srgbClr>
                  </a:outerShdw>
                </a:effectLst>
                <a:latin typeface="Times New Roman" pitchFamily="18" charset="0"/>
                <a:cs typeface="Times New Roman" pitchFamily="18" charset="0"/>
              </a:rPr>
              <a:t>Exam Scope</a:t>
            </a:r>
            <a:endParaRPr lang="en-US"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Rectangle 6"/>
          <p:cNvSpPr/>
          <p:nvPr/>
        </p:nvSpPr>
        <p:spPr>
          <a:xfrm>
            <a:off x="152400" y="1371600"/>
            <a:ext cx="86868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p:nvSpPr>
        <p:spPr>
          <a:xfrm>
            <a:off x="152400" y="1447800"/>
            <a:ext cx="8686800" cy="76200"/>
          </a:xfrm>
          <a:prstGeom prst="rect">
            <a:avLst/>
          </a:prstGeom>
          <a:solidFill>
            <a:schemeClr val="bg2">
              <a:lumMod val="10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0" name="Picture 7" descr="600px-United_States_Securities_and_Exchange_Commission_svg"/>
          <p:cNvPicPr>
            <a:picLocks noChangeAspect="1" noChangeArrowheads="1"/>
          </p:cNvPicPr>
          <p:nvPr/>
        </p:nvPicPr>
        <p:blipFill>
          <a:blip r:embed="rId2" cstate="print"/>
          <a:srcRect/>
          <a:stretch>
            <a:fillRect/>
          </a:stretch>
        </p:blipFill>
        <p:spPr bwMode="auto">
          <a:xfrm>
            <a:off x="228600" y="5638800"/>
            <a:ext cx="1066800" cy="1066800"/>
          </a:xfrm>
          <a:prstGeom prst="rect">
            <a:avLst/>
          </a:prstGeom>
          <a:noFill/>
        </p:spPr>
      </p:pic>
      <p:sp>
        <p:nvSpPr>
          <p:cNvPr id="12" name="Rectangle 11"/>
          <p:cNvSpPr/>
          <p:nvPr/>
        </p:nvSpPr>
        <p:spPr>
          <a:xfrm>
            <a:off x="1143000" y="1905000"/>
            <a:ext cx="7086600" cy="4154984"/>
          </a:xfrm>
          <a:prstGeom prst="rect">
            <a:avLst/>
          </a:prstGeom>
        </p:spPr>
        <p:txBody>
          <a:bodyPr wrap="square">
            <a:spAutoFit/>
          </a:bodyPr>
          <a:lstStyle/>
          <a:p>
            <a:pPr lvl="0">
              <a:spcBef>
                <a:spcPct val="20000"/>
              </a:spcBef>
            </a:pPr>
            <a:r>
              <a:rPr lang="en-US" sz="2400" dirty="0">
                <a:solidFill>
                  <a:prstClr val="black"/>
                </a:solidFill>
                <a:latin typeface="Times New Roman" pitchFamily="18" charset="0"/>
                <a:cs typeface="Times New Roman" pitchFamily="18" charset="0"/>
              </a:rPr>
              <a:t>Determining Scope</a:t>
            </a:r>
          </a:p>
          <a:p>
            <a:pPr marL="742950" lvl="1" indent="-285750">
              <a:spcBef>
                <a:spcPct val="20000"/>
              </a:spcBef>
              <a:buFont typeface="Arial" pitchFamily="34" charset="0"/>
              <a:buChar char="–"/>
            </a:pPr>
            <a:r>
              <a:rPr lang="en-US" sz="2400" dirty="0">
                <a:solidFill>
                  <a:prstClr val="black"/>
                </a:solidFill>
                <a:latin typeface="Times New Roman" pitchFamily="18" charset="0"/>
                <a:cs typeface="Times New Roman" pitchFamily="18" charset="0"/>
              </a:rPr>
              <a:t>Initially based upon risks identified during selection process</a:t>
            </a:r>
          </a:p>
          <a:p>
            <a:pPr marL="742950" lvl="1" indent="-285750">
              <a:spcBef>
                <a:spcPct val="20000"/>
              </a:spcBef>
              <a:buFont typeface="Arial" pitchFamily="34" charset="0"/>
              <a:buChar char="–"/>
            </a:pPr>
            <a:r>
              <a:rPr lang="en-US" sz="2400" dirty="0">
                <a:solidFill>
                  <a:prstClr val="black"/>
                </a:solidFill>
                <a:latin typeface="Times New Roman" pitchFamily="18" charset="0"/>
                <a:cs typeface="Times New Roman" pitchFamily="18" charset="0"/>
              </a:rPr>
              <a:t>May be extremely focused (if TCR, or Sweep)</a:t>
            </a:r>
          </a:p>
          <a:p>
            <a:pPr marL="742950" lvl="1" indent="-285750">
              <a:spcBef>
                <a:spcPct val="20000"/>
              </a:spcBef>
              <a:buFont typeface="Arial" pitchFamily="34" charset="0"/>
              <a:buChar char="–"/>
            </a:pPr>
            <a:r>
              <a:rPr lang="en-US" sz="2400" dirty="0">
                <a:solidFill>
                  <a:prstClr val="black"/>
                </a:solidFill>
                <a:latin typeface="Times New Roman" pitchFamily="18" charset="0"/>
                <a:cs typeface="Times New Roman" pitchFamily="18" charset="0"/>
              </a:rPr>
              <a:t>May be pretty broad if firm has never been examined before</a:t>
            </a:r>
          </a:p>
          <a:p>
            <a:pPr lvl="0">
              <a:spcBef>
                <a:spcPct val="20000"/>
              </a:spcBef>
            </a:pPr>
            <a:r>
              <a:rPr lang="en-US" sz="2400" dirty="0">
                <a:solidFill>
                  <a:prstClr val="black"/>
                </a:solidFill>
                <a:latin typeface="Times New Roman" pitchFamily="18" charset="0"/>
                <a:cs typeface="Times New Roman" pitchFamily="18" charset="0"/>
              </a:rPr>
              <a:t>Scope will identify focus areas for the exam team</a:t>
            </a:r>
          </a:p>
          <a:p>
            <a:pPr marL="742950" lvl="1" indent="-285750">
              <a:spcBef>
                <a:spcPct val="20000"/>
              </a:spcBef>
              <a:buFont typeface="Arial" pitchFamily="34" charset="0"/>
              <a:buChar char="–"/>
            </a:pPr>
            <a:r>
              <a:rPr lang="en-US" sz="2400" dirty="0">
                <a:solidFill>
                  <a:prstClr val="black"/>
                </a:solidFill>
                <a:latin typeface="Times New Roman" pitchFamily="18" charset="0"/>
                <a:cs typeface="Times New Roman" pitchFamily="18" charset="0"/>
              </a:rPr>
              <a:t>Focus area can be adjusted during the pre-exam and/or on-site fieldwork stages of the exam.</a:t>
            </a:r>
            <a:r>
              <a:rPr lang="en-US" sz="2600" dirty="0">
                <a:solidFill>
                  <a:prstClr val="black"/>
                </a:solidFill>
              </a:rPr>
              <a:t/>
            </a:r>
            <a:br>
              <a:rPr lang="en-US" sz="2600" dirty="0">
                <a:solidFill>
                  <a:prstClr val="black"/>
                </a:solidFill>
              </a:rPr>
            </a:br>
            <a:endParaRPr lang="en-US" sz="2400" dirty="0">
              <a:solidFill>
                <a:prstClr val="black"/>
              </a:solidFill>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fld id="{A7CF25F6-FE55-4EE7-9DF4-61E04936BE8D}" type="slidenum">
              <a:rPr lang="en-US" smtClean="0">
                <a:solidFill>
                  <a:prstClr val="black">
                    <a:tint val="75000"/>
                  </a:prstClr>
                </a:solidFill>
              </a:rPr>
              <a:pPr/>
              <a:t>31</a:t>
            </a:fld>
            <a:endParaRPr lang="en-US">
              <a:solidFill>
                <a:prstClr val="black">
                  <a:tint val="75000"/>
                </a:prstClr>
              </a:solidFill>
            </a:endParaRPr>
          </a:p>
        </p:txBody>
      </p:sp>
    </p:spTree>
    <p:extLst>
      <p:ext uri="{BB962C8B-B14F-4D97-AF65-F5344CB8AC3E}">
        <p14:creationId xmlns:p14="http://schemas.microsoft.com/office/powerpoint/2010/main" val="321753458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a:solidFill>
                  <a:prstClr val="black"/>
                </a:solidFill>
                <a:effectLst>
                  <a:outerShdw blurRad="38100" dist="38100" dir="2700000" algn="tl">
                    <a:srgbClr val="000000">
                      <a:alpha val="43137"/>
                    </a:srgbClr>
                  </a:outerShdw>
                </a:effectLst>
                <a:latin typeface="Times New Roman" pitchFamily="18" charset="0"/>
                <a:cs typeface="Times New Roman" pitchFamily="18" charset="0"/>
              </a:rPr>
              <a:t>Exam Work</a:t>
            </a:r>
            <a:endParaRPr lang="en-US"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Rectangle 6"/>
          <p:cNvSpPr/>
          <p:nvPr/>
        </p:nvSpPr>
        <p:spPr>
          <a:xfrm>
            <a:off x="152400" y="1371600"/>
            <a:ext cx="86868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p:nvSpPr>
        <p:spPr>
          <a:xfrm>
            <a:off x="152400" y="1447800"/>
            <a:ext cx="8686800" cy="76200"/>
          </a:xfrm>
          <a:prstGeom prst="rect">
            <a:avLst/>
          </a:prstGeom>
          <a:solidFill>
            <a:schemeClr val="bg2">
              <a:lumMod val="10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0" name="Picture 7" descr="600px-United_States_Securities_and_Exchange_Commission_svg"/>
          <p:cNvPicPr>
            <a:picLocks noChangeAspect="1" noChangeArrowheads="1"/>
          </p:cNvPicPr>
          <p:nvPr/>
        </p:nvPicPr>
        <p:blipFill>
          <a:blip r:embed="rId2" cstate="print"/>
          <a:srcRect/>
          <a:stretch>
            <a:fillRect/>
          </a:stretch>
        </p:blipFill>
        <p:spPr bwMode="auto">
          <a:xfrm>
            <a:off x="228600" y="5638800"/>
            <a:ext cx="1066800" cy="1066800"/>
          </a:xfrm>
          <a:prstGeom prst="rect">
            <a:avLst/>
          </a:prstGeom>
          <a:noFill/>
        </p:spPr>
      </p:pic>
      <p:sp>
        <p:nvSpPr>
          <p:cNvPr id="12" name="Rectangle 11"/>
          <p:cNvSpPr/>
          <p:nvPr/>
        </p:nvSpPr>
        <p:spPr>
          <a:xfrm>
            <a:off x="1219200" y="2057400"/>
            <a:ext cx="6477000" cy="1791260"/>
          </a:xfrm>
          <a:prstGeom prst="rect">
            <a:avLst/>
          </a:prstGeom>
        </p:spPr>
        <p:txBody>
          <a:bodyPr wrap="square">
            <a:spAutoFit/>
          </a:bodyPr>
          <a:lstStyle/>
          <a:p>
            <a:pPr lvl="0">
              <a:spcBef>
                <a:spcPct val="20000"/>
              </a:spcBef>
            </a:pPr>
            <a:r>
              <a:rPr lang="en-US" sz="2400" dirty="0">
                <a:solidFill>
                  <a:prstClr val="black"/>
                </a:solidFill>
                <a:latin typeface="Times New Roman" pitchFamily="18" charset="0"/>
                <a:cs typeface="Times New Roman" pitchFamily="18" charset="0"/>
              </a:rPr>
              <a:t>Three Stages</a:t>
            </a:r>
          </a:p>
          <a:p>
            <a:pPr marL="742950" lvl="1" indent="-285750">
              <a:spcBef>
                <a:spcPct val="20000"/>
              </a:spcBef>
              <a:buFont typeface="Arial" pitchFamily="34" charset="0"/>
              <a:buChar char="–"/>
            </a:pPr>
            <a:r>
              <a:rPr lang="en-US" sz="2400" dirty="0">
                <a:solidFill>
                  <a:prstClr val="black"/>
                </a:solidFill>
                <a:latin typeface="Times New Roman" pitchFamily="18" charset="0"/>
                <a:cs typeface="Times New Roman" pitchFamily="18" charset="0"/>
              </a:rPr>
              <a:t>Pre-Fieldwork</a:t>
            </a:r>
          </a:p>
          <a:p>
            <a:pPr marL="742950" lvl="1" indent="-285750">
              <a:spcBef>
                <a:spcPct val="20000"/>
              </a:spcBef>
              <a:buFont typeface="Arial" pitchFamily="34" charset="0"/>
              <a:buChar char="–"/>
            </a:pPr>
            <a:r>
              <a:rPr lang="en-US" sz="2400" dirty="0">
                <a:solidFill>
                  <a:prstClr val="black"/>
                </a:solidFill>
                <a:latin typeface="Times New Roman" pitchFamily="18" charset="0"/>
                <a:cs typeface="Times New Roman" pitchFamily="18" charset="0"/>
              </a:rPr>
              <a:t>Fieldwork (on-site)</a:t>
            </a:r>
          </a:p>
          <a:p>
            <a:pPr marL="742950" lvl="1" indent="-285750">
              <a:spcBef>
                <a:spcPct val="20000"/>
              </a:spcBef>
              <a:buFont typeface="Arial" pitchFamily="34" charset="0"/>
              <a:buChar char="–"/>
            </a:pPr>
            <a:r>
              <a:rPr lang="en-US" sz="2400" dirty="0">
                <a:solidFill>
                  <a:prstClr val="black"/>
                </a:solidFill>
                <a:latin typeface="Times New Roman" pitchFamily="18" charset="0"/>
                <a:cs typeface="Times New Roman" pitchFamily="18" charset="0"/>
              </a:rPr>
              <a:t>Post-Fieldwork </a:t>
            </a:r>
          </a:p>
        </p:txBody>
      </p:sp>
      <p:sp>
        <p:nvSpPr>
          <p:cNvPr id="3" name="Slide Number Placeholder 2"/>
          <p:cNvSpPr>
            <a:spLocks noGrp="1"/>
          </p:cNvSpPr>
          <p:nvPr>
            <p:ph type="sldNum" sz="quarter" idx="12"/>
          </p:nvPr>
        </p:nvSpPr>
        <p:spPr/>
        <p:txBody>
          <a:bodyPr/>
          <a:lstStyle/>
          <a:p>
            <a:fld id="{A7CF25F6-FE55-4EE7-9DF4-61E04936BE8D}" type="slidenum">
              <a:rPr lang="en-US" smtClean="0">
                <a:solidFill>
                  <a:prstClr val="black">
                    <a:tint val="75000"/>
                  </a:prstClr>
                </a:solidFill>
              </a:rPr>
              <a:pPr/>
              <a:t>32</a:t>
            </a:fld>
            <a:endParaRPr lang="en-US">
              <a:solidFill>
                <a:prstClr val="black">
                  <a:tint val="75000"/>
                </a:prstClr>
              </a:solidFill>
            </a:endParaRPr>
          </a:p>
        </p:txBody>
      </p:sp>
    </p:spTree>
    <p:extLst>
      <p:ext uri="{BB962C8B-B14F-4D97-AF65-F5344CB8AC3E}">
        <p14:creationId xmlns:p14="http://schemas.microsoft.com/office/powerpoint/2010/main" val="1362743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a:solidFill>
                  <a:prstClr val="black"/>
                </a:solidFill>
                <a:effectLst>
                  <a:outerShdw blurRad="38100" dist="38100" dir="2700000" algn="tl">
                    <a:srgbClr val="000000">
                      <a:alpha val="43137"/>
                    </a:srgbClr>
                  </a:outerShdw>
                </a:effectLst>
                <a:latin typeface="Times New Roman" pitchFamily="18" charset="0"/>
                <a:cs typeface="Times New Roman" pitchFamily="18" charset="0"/>
              </a:rPr>
              <a:t>Pre-Fieldwork</a:t>
            </a:r>
            <a:endParaRPr lang="en-US"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Rectangle 6"/>
          <p:cNvSpPr/>
          <p:nvPr/>
        </p:nvSpPr>
        <p:spPr>
          <a:xfrm>
            <a:off x="152400" y="1371600"/>
            <a:ext cx="86868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p:nvSpPr>
        <p:spPr>
          <a:xfrm>
            <a:off x="152400" y="1447800"/>
            <a:ext cx="8686800" cy="76200"/>
          </a:xfrm>
          <a:prstGeom prst="rect">
            <a:avLst/>
          </a:prstGeom>
          <a:solidFill>
            <a:schemeClr val="bg2">
              <a:lumMod val="10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0" name="Picture 7" descr="600px-United_States_Securities_and_Exchange_Commission_svg"/>
          <p:cNvPicPr>
            <a:picLocks noChangeAspect="1" noChangeArrowheads="1"/>
          </p:cNvPicPr>
          <p:nvPr/>
        </p:nvPicPr>
        <p:blipFill>
          <a:blip r:embed="rId2" cstate="print"/>
          <a:srcRect/>
          <a:stretch>
            <a:fillRect/>
          </a:stretch>
        </p:blipFill>
        <p:spPr bwMode="auto">
          <a:xfrm>
            <a:off x="228600" y="5638800"/>
            <a:ext cx="1066800" cy="1066800"/>
          </a:xfrm>
          <a:prstGeom prst="rect">
            <a:avLst/>
          </a:prstGeom>
          <a:noFill/>
        </p:spPr>
      </p:pic>
      <p:sp>
        <p:nvSpPr>
          <p:cNvPr id="12" name="Rectangle 11"/>
          <p:cNvSpPr/>
          <p:nvPr/>
        </p:nvSpPr>
        <p:spPr>
          <a:xfrm>
            <a:off x="1143000" y="1752600"/>
            <a:ext cx="7315200" cy="4622804"/>
          </a:xfrm>
          <a:prstGeom prst="rect">
            <a:avLst/>
          </a:prstGeom>
        </p:spPr>
        <p:txBody>
          <a:bodyPr wrap="square">
            <a:spAutoFit/>
          </a:bodyPr>
          <a:lstStyle/>
          <a:p>
            <a:pPr marL="342900" lvl="0" indent="-342900">
              <a:spcBef>
                <a:spcPct val="20000"/>
              </a:spcBef>
              <a:buFont typeface="Arial" pitchFamily="34" charset="0"/>
              <a:buChar char="•"/>
            </a:pPr>
            <a:r>
              <a:rPr lang="en-US" sz="2250" dirty="0">
                <a:solidFill>
                  <a:prstClr val="black"/>
                </a:solidFill>
                <a:latin typeface="Times New Roman" pitchFamily="18" charset="0"/>
                <a:cs typeface="Times New Roman" pitchFamily="18" charset="0"/>
              </a:rPr>
              <a:t>Review databases, filings, past examination reports, past enforcement actions, financials, registrations, complaints, etc.</a:t>
            </a:r>
          </a:p>
          <a:p>
            <a:pPr marL="342900" lvl="0" indent="-342900">
              <a:spcBef>
                <a:spcPct val="20000"/>
              </a:spcBef>
              <a:buFont typeface="Arial" pitchFamily="34" charset="0"/>
              <a:buChar char="•"/>
            </a:pPr>
            <a:r>
              <a:rPr lang="en-US" sz="2250" dirty="0">
                <a:solidFill>
                  <a:prstClr val="black"/>
                </a:solidFill>
                <a:latin typeface="Times New Roman" pitchFamily="18" charset="0"/>
                <a:cs typeface="Times New Roman" pitchFamily="18" charset="0"/>
              </a:rPr>
              <a:t>Review firm websites, news articles, and any other internet search results related to the firm</a:t>
            </a:r>
          </a:p>
          <a:p>
            <a:pPr marL="342900" lvl="0" indent="-342900">
              <a:spcBef>
                <a:spcPct val="20000"/>
              </a:spcBef>
              <a:buFont typeface="Arial" pitchFamily="34" charset="0"/>
              <a:buChar char="•"/>
            </a:pPr>
            <a:r>
              <a:rPr lang="en-US" sz="2250" dirty="0">
                <a:solidFill>
                  <a:prstClr val="black"/>
                </a:solidFill>
                <a:latin typeface="Times New Roman" pitchFamily="18" charset="0"/>
                <a:cs typeface="Times New Roman" pitchFamily="18" charset="0"/>
              </a:rPr>
              <a:t>At this point, we could adjust scope if needed based upon pre-exam review</a:t>
            </a:r>
          </a:p>
          <a:p>
            <a:pPr marL="342900" lvl="0" indent="-342900">
              <a:spcBef>
                <a:spcPct val="20000"/>
              </a:spcBef>
              <a:buFont typeface="Arial" pitchFamily="34" charset="0"/>
              <a:buChar char="•"/>
            </a:pPr>
            <a:r>
              <a:rPr lang="en-US" sz="2250" dirty="0">
                <a:solidFill>
                  <a:prstClr val="black"/>
                </a:solidFill>
                <a:latin typeface="Times New Roman" pitchFamily="18" charset="0"/>
                <a:cs typeface="Times New Roman" pitchFamily="18" charset="0"/>
              </a:rPr>
              <a:t>We may also review modules related to the scope or focus areas of the exam (modules are references/guides that aid in performing specific reviews)</a:t>
            </a:r>
          </a:p>
          <a:p>
            <a:pPr marL="342900" lvl="0" indent="-342900">
              <a:spcBef>
                <a:spcPct val="20000"/>
              </a:spcBef>
              <a:buFont typeface="Arial" pitchFamily="34" charset="0"/>
              <a:buChar char="•"/>
            </a:pPr>
            <a:r>
              <a:rPr lang="en-US" sz="2250" dirty="0">
                <a:solidFill>
                  <a:prstClr val="black"/>
                </a:solidFill>
                <a:latin typeface="Times New Roman" pitchFamily="18" charset="0"/>
                <a:cs typeface="Times New Roman" pitchFamily="18" charset="0"/>
              </a:rPr>
              <a:t>We may also review no-action letters or any interpretive releases related to any of the focus areas of our scope</a:t>
            </a:r>
          </a:p>
        </p:txBody>
      </p:sp>
      <p:sp>
        <p:nvSpPr>
          <p:cNvPr id="3" name="Slide Number Placeholder 2"/>
          <p:cNvSpPr>
            <a:spLocks noGrp="1"/>
          </p:cNvSpPr>
          <p:nvPr>
            <p:ph type="sldNum" sz="quarter" idx="12"/>
          </p:nvPr>
        </p:nvSpPr>
        <p:spPr/>
        <p:txBody>
          <a:bodyPr/>
          <a:lstStyle/>
          <a:p>
            <a:fld id="{A7CF25F6-FE55-4EE7-9DF4-61E04936BE8D}" type="slidenum">
              <a:rPr lang="en-US" smtClean="0">
                <a:solidFill>
                  <a:prstClr val="black">
                    <a:tint val="75000"/>
                  </a:prstClr>
                </a:solidFill>
              </a:rPr>
              <a:pPr/>
              <a:t>33</a:t>
            </a:fld>
            <a:endParaRPr lang="en-US">
              <a:solidFill>
                <a:prstClr val="black">
                  <a:tint val="75000"/>
                </a:prstClr>
              </a:solidFill>
            </a:endParaRPr>
          </a:p>
        </p:txBody>
      </p:sp>
    </p:spTree>
    <p:extLst>
      <p:ext uri="{BB962C8B-B14F-4D97-AF65-F5344CB8AC3E}">
        <p14:creationId xmlns:p14="http://schemas.microsoft.com/office/powerpoint/2010/main" val="141321353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solidFill>
                  <a:prstClr val="black"/>
                </a:solidFill>
                <a:effectLst>
                  <a:outerShdw blurRad="38100" dist="38100" dir="2700000" algn="tl">
                    <a:srgbClr val="000000">
                      <a:alpha val="43137"/>
                    </a:srgbClr>
                  </a:outerShdw>
                </a:effectLst>
                <a:latin typeface="Times New Roman" pitchFamily="18" charset="0"/>
                <a:cs typeface="Times New Roman" pitchFamily="18" charset="0"/>
              </a:rPr>
              <a:t>Pre-Fieldwork (cont’d)</a:t>
            </a:r>
            <a:endParaRPr lang="en-US"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Rectangle 6"/>
          <p:cNvSpPr/>
          <p:nvPr/>
        </p:nvSpPr>
        <p:spPr>
          <a:xfrm>
            <a:off x="152400" y="1371600"/>
            <a:ext cx="86868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p:nvSpPr>
        <p:spPr>
          <a:xfrm>
            <a:off x="152400" y="1447800"/>
            <a:ext cx="8686800" cy="76200"/>
          </a:xfrm>
          <a:prstGeom prst="rect">
            <a:avLst/>
          </a:prstGeom>
          <a:solidFill>
            <a:schemeClr val="bg2">
              <a:lumMod val="10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0" name="Picture 7" descr="600px-United_States_Securities_and_Exchange_Commission_svg"/>
          <p:cNvPicPr>
            <a:picLocks noChangeAspect="1" noChangeArrowheads="1"/>
          </p:cNvPicPr>
          <p:nvPr/>
        </p:nvPicPr>
        <p:blipFill>
          <a:blip r:embed="rId2" cstate="print"/>
          <a:srcRect/>
          <a:stretch>
            <a:fillRect/>
          </a:stretch>
        </p:blipFill>
        <p:spPr bwMode="auto">
          <a:xfrm>
            <a:off x="228600" y="5638800"/>
            <a:ext cx="1066800" cy="1066800"/>
          </a:xfrm>
          <a:prstGeom prst="rect">
            <a:avLst/>
          </a:prstGeom>
          <a:noFill/>
        </p:spPr>
      </p:pic>
      <p:sp>
        <p:nvSpPr>
          <p:cNvPr id="12" name="Rectangle 11"/>
          <p:cNvSpPr/>
          <p:nvPr/>
        </p:nvSpPr>
        <p:spPr>
          <a:xfrm>
            <a:off x="780448" y="1828800"/>
            <a:ext cx="7449152" cy="4745915"/>
          </a:xfrm>
          <a:prstGeom prst="rect">
            <a:avLst/>
          </a:prstGeom>
        </p:spPr>
        <p:txBody>
          <a:bodyPr wrap="square">
            <a:spAutoFit/>
          </a:bodyPr>
          <a:lstStyle/>
          <a:p>
            <a:pPr lvl="0">
              <a:spcBef>
                <a:spcPct val="20000"/>
              </a:spcBef>
            </a:pPr>
            <a:r>
              <a:rPr lang="en-US" sz="2400" dirty="0">
                <a:solidFill>
                  <a:prstClr val="black"/>
                </a:solidFill>
                <a:latin typeface="Times New Roman" pitchFamily="18" charset="0"/>
                <a:cs typeface="Times New Roman" pitchFamily="18" charset="0"/>
              </a:rPr>
              <a:t>Notify Firm</a:t>
            </a:r>
          </a:p>
          <a:p>
            <a:pPr marL="1257300" lvl="2" indent="-342900">
              <a:spcBef>
                <a:spcPct val="20000"/>
              </a:spcBef>
              <a:buFont typeface="Calibri" pitchFamily="34" charset="0"/>
              <a:buChar char="―"/>
            </a:pPr>
            <a:r>
              <a:rPr lang="en-US" sz="2400" dirty="0">
                <a:solidFill>
                  <a:prstClr val="black"/>
                </a:solidFill>
                <a:latin typeface="Times New Roman" pitchFamily="18" charset="0"/>
                <a:cs typeface="Times New Roman" pitchFamily="18" charset="0"/>
              </a:rPr>
              <a:t>We typically notify the firm during the pre-fieldwork process of the upcoming </a:t>
            </a:r>
            <a:r>
              <a:rPr lang="en-US" sz="2400" dirty="0" smtClean="0">
                <a:solidFill>
                  <a:prstClr val="black"/>
                </a:solidFill>
                <a:latin typeface="Times New Roman" pitchFamily="18" charset="0"/>
                <a:cs typeface="Times New Roman" pitchFamily="18" charset="0"/>
              </a:rPr>
              <a:t>examination </a:t>
            </a:r>
            <a:r>
              <a:rPr lang="en-US" sz="2400" dirty="0">
                <a:solidFill>
                  <a:prstClr val="black"/>
                </a:solidFill>
                <a:latin typeface="Times New Roman" pitchFamily="18" charset="0"/>
                <a:cs typeface="Times New Roman" pitchFamily="18" charset="0"/>
              </a:rPr>
              <a:t>(usually a week to two weeks before the on-site fieldwork begins)</a:t>
            </a:r>
          </a:p>
          <a:p>
            <a:pPr marL="1257300" lvl="2" indent="-342900">
              <a:spcBef>
                <a:spcPct val="20000"/>
              </a:spcBef>
              <a:buFont typeface="Calibri" pitchFamily="34" charset="0"/>
              <a:buChar char="―"/>
            </a:pPr>
            <a:r>
              <a:rPr lang="en-US" sz="2400" dirty="0">
                <a:solidFill>
                  <a:prstClr val="black"/>
                </a:solidFill>
                <a:latin typeface="Times New Roman" pitchFamily="18" charset="0"/>
                <a:cs typeface="Times New Roman" pitchFamily="18" charset="0"/>
              </a:rPr>
              <a:t>During the notification call with the firm, we gather some general info about the firm (business activities, types products sold, number of employees, number of customers, fees charged, etc.)</a:t>
            </a:r>
          </a:p>
          <a:p>
            <a:pPr marL="1257300" lvl="2" indent="-342900">
              <a:spcBef>
                <a:spcPct val="20000"/>
              </a:spcBef>
              <a:buFont typeface="Calibri" pitchFamily="34" charset="0"/>
              <a:buChar char="―"/>
            </a:pPr>
            <a:r>
              <a:rPr lang="en-US" sz="2400" dirty="0">
                <a:solidFill>
                  <a:prstClr val="black"/>
                </a:solidFill>
                <a:latin typeface="Times New Roman" pitchFamily="18" charset="0"/>
                <a:cs typeface="Times New Roman" pitchFamily="18" charset="0"/>
              </a:rPr>
              <a:t>Following the call we send the firm a document request list. </a:t>
            </a:r>
          </a:p>
        </p:txBody>
      </p:sp>
      <p:sp>
        <p:nvSpPr>
          <p:cNvPr id="3" name="Slide Number Placeholder 2"/>
          <p:cNvSpPr>
            <a:spLocks noGrp="1"/>
          </p:cNvSpPr>
          <p:nvPr>
            <p:ph type="sldNum" sz="quarter" idx="12"/>
          </p:nvPr>
        </p:nvSpPr>
        <p:spPr/>
        <p:txBody>
          <a:bodyPr/>
          <a:lstStyle/>
          <a:p>
            <a:fld id="{A7CF25F6-FE55-4EE7-9DF4-61E04936BE8D}" type="slidenum">
              <a:rPr lang="en-US" smtClean="0">
                <a:solidFill>
                  <a:prstClr val="black">
                    <a:tint val="75000"/>
                  </a:prstClr>
                </a:solidFill>
              </a:rPr>
              <a:pPr/>
              <a:t>34</a:t>
            </a:fld>
            <a:endParaRPr lang="en-US">
              <a:solidFill>
                <a:prstClr val="black">
                  <a:tint val="75000"/>
                </a:prstClr>
              </a:solidFill>
            </a:endParaRPr>
          </a:p>
        </p:txBody>
      </p:sp>
    </p:spTree>
    <p:extLst>
      <p:ext uri="{BB962C8B-B14F-4D97-AF65-F5344CB8AC3E}">
        <p14:creationId xmlns:p14="http://schemas.microsoft.com/office/powerpoint/2010/main" val="355317090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kern="0" dirty="0">
                <a:solidFill>
                  <a:sysClr val="windowText" lastClr="000000"/>
                </a:solidFill>
                <a:effectLst>
                  <a:outerShdw blurRad="38100" dist="38100" dir="2700000" algn="tl">
                    <a:srgbClr val="000000">
                      <a:alpha val="43137"/>
                    </a:srgbClr>
                  </a:outerShdw>
                </a:effectLst>
                <a:latin typeface="Times New Roman" pitchFamily="18" charset="0"/>
                <a:cs typeface="Times New Roman" pitchFamily="18" charset="0"/>
              </a:rPr>
              <a:t>Fieldwork</a:t>
            </a:r>
            <a:endParaRPr lang="en-US"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Rectangle 6"/>
          <p:cNvSpPr/>
          <p:nvPr/>
        </p:nvSpPr>
        <p:spPr>
          <a:xfrm>
            <a:off x="152400" y="1371600"/>
            <a:ext cx="86868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p:nvSpPr>
        <p:spPr>
          <a:xfrm>
            <a:off x="152400" y="1447800"/>
            <a:ext cx="8686800" cy="76200"/>
          </a:xfrm>
          <a:prstGeom prst="rect">
            <a:avLst/>
          </a:prstGeom>
          <a:solidFill>
            <a:schemeClr val="bg2">
              <a:lumMod val="10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0" name="Picture 7" descr="600px-United_States_Securities_and_Exchange_Commission_svg"/>
          <p:cNvPicPr>
            <a:picLocks noChangeAspect="1" noChangeArrowheads="1"/>
          </p:cNvPicPr>
          <p:nvPr/>
        </p:nvPicPr>
        <p:blipFill>
          <a:blip r:embed="rId2" cstate="print"/>
          <a:srcRect/>
          <a:stretch>
            <a:fillRect/>
          </a:stretch>
        </p:blipFill>
        <p:spPr bwMode="auto">
          <a:xfrm>
            <a:off x="228600" y="5638800"/>
            <a:ext cx="1066800" cy="1066800"/>
          </a:xfrm>
          <a:prstGeom prst="rect">
            <a:avLst/>
          </a:prstGeom>
          <a:noFill/>
        </p:spPr>
      </p:pic>
      <p:sp>
        <p:nvSpPr>
          <p:cNvPr id="12" name="Rectangle 11"/>
          <p:cNvSpPr/>
          <p:nvPr/>
        </p:nvSpPr>
        <p:spPr>
          <a:xfrm>
            <a:off x="1219200" y="2057400"/>
            <a:ext cx="6477000" cy="3564053"/>
          </a:xfrm>
          <a:prstGeom prst="rect">
            <a:avLst/>
          </a:prstGeom>
        </p:spPr>
        <p:txBody>
          <a:bodyPr wrap="square">
            <a:spAutoFit/>
          </a:bodyPr>
          <a:lstStyle/>
          <a:p>
            <a:pPr marL="342900" lvl="0" indent="-342900">
              <a:spcBef>
                <a:spcPct val="20000"/>
              </a:spcBef>
              <a:buFont typeface="Arial" pitchFamily="34" charset="0"/>
              <a:buChar char="•"/>
            </a:pPr>
            <a:r>
              <a:rPr lang="en-US" sz="2400" dirty="0">
                <a:solidFill>
                  <a:prstClr val="black"/>
                </a:solidFill>
                <a:latin typeface="Times New Roman" pitchFamily="18" charset="0"/>
                <a:cs typeface="Times New Roman" pitchFamily="18" charset="0"/>
              </a:rPr>
              <a:t>We meet on-site with firm personnel and discuss the firm’s operations, structure, policies and procedures, and other topics as they may relate to the focus areas of the exam.</a:t>
            </a:r>
          </a:p>
          <a:p>
            <a:pPr marL="342900" lvl="0" indent="-342900">
              <a:spcBef>
                <a:spcPct val="20000"/>
              </a:spcBef>
              <a:buFont typeface="Arial" pitchFamily="34" charset="0"/>
              <a:buChar char="•"/>
            </a:pPr>
            <a:r>
              <a:rPr lang="en-US" sz="2400" dirty="0">
                <a:solidFill>
                  <a:prstClr val="black"/>
                </a:solidFill>
                <a:latin typeface="Times New Roman" pitchFamily="18" charset="0"/>
                <a:cs typeface="Times New Roman" pitchFamily="18" charset="0"/>
              </a:rPr>
              <a:t>Remainder of the week is spent reviewing the requested documentation and meeting additional firm personnel.</a:t>
            </a:r>
          </a:p>
          <a:p>
            <a:pPr marL="342900" lvl="0" indent="-342900">
              <a:spcBef>
                <a:spcPct val="20000"/>
              </a:spcBef>
              <a:buFont typeface="Arial" pitchFamily="34" charset="0"/>
              <a:buChar char="•"/>
            </a:pPr>
            <a:r>
              <a:rPr lang="en-US" sz="2400" dirty="0">
                <a:solidFill>
                  <a:prstClr val="black"/>
                </a:solidFill>
                <a:latin typeface="Times New Roman" pitchFamily="18" charset="0"/>
                <a:cs typeface="Times New Roman" pitchFamily="18" charset="0"/>
              </a:rPr>
              <a:t>During this stage, we may make additional requests if necessary and review </a:t>
            </a:r>
          </a:p>
        </p:txBody>
      </p:sp>
      <p:sp>
        <p:nvSpPr>
          <p:cNvPr id="3" name="Slide Number Placeholder 2"/>
          <p:cNvSpPr>
            <a:spLocks noGrp="1"/>
          </p:cNvSpPr>
          <p:nvPr>
            <p:ph type="sldNum" sz="quarter" idx="12"/>
          </p:nvPr>
        </p:nvSpPr>
        <p:spPr/>
        <p:txBody>
          <a:bodyPr/>
          <a:lstStyle/>
          <a:p>
            <a:fld id="{A7CF25F6-FE55-4EE7-9DF4-61E04936BE8D}" type="slidenum">
              <a:rPr lang="en-US" smtClean="0">
                <a:solidFill>
                  <a:prstClr val="black">
                    <a:tint val="75000"/>
                  </a:prstClr>
                </a:solidFill>
              </a:rPr>
              <a:pPr/>
              <a:t>35</a:t>
            </a:fld>
            <a:endParaRPr lang="en-US">
              <a:solidFill>
                <a:prstClr val="black">
                  <a:tint val="75000"/>
                </a:prstClr>
              </a:solidFill>
            </a:endParaRPr>
          </a:p>
        </p:txBody>
      </p:sp>
    </p:spTree>
    <p:extLst>
      <p:ext uri="{BB962C8B-B14F-4D97-AF65-F5344CB8AC3E}">
        <p14:creationId xmlns:p14="http://schemas.microsoft.com/office/powerpoint/2010/main" val="412609833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kern="0" dirty="0">
                <a:solidFill>
                  <a:sysClr val="windowText" lastClr="000000"/>
                </a:solidFill>
                <a:effectLst>
                  <a:outerShdw blurRad="38100" dist="38100" dir="2700000" algn="tl">
                    <a:srgbClr val="000000">
                      <a:alpha val="43137"/>
                    </a:srgbClr>
                  </a:outerShdw>
                </a:effectLst>
                <a:latin typeface="Times New Roman" pitchFamily="18" charset="0"/>
                <a:cs typeface="Times New Roman" pitchFamily="18" charset="0"/>
              </a:rPr>
              <a:t>Post Fieldwork</a:t>
            </a:r>
            <a:endParaRPr lang="en-US"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Rectangle 6"/>
          <p:cNvSpPr/>
          <p:nvPr/>
        </p:nvSpPr>
        <p:spPr>
          <a:xfrm>
            <a:off x="152400" y="1371600"/>
            <a:ext cx="86868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p:nvSpPr>
        <p:spPr>
          <a:xfrm>
            <a:off x="152400" y="1447800"/>
            <a:ext cx="8686800" cy="76200"/>
          </a:xfrm>
          <a:prstGeom prst="rect">
            <a:avLst/>
          </a:prstGeom>
          <a:solidFill>
            <a:schemeClr val="bg2">
              <a:lumMod val="10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0" name="Picture 7" descr="600px-United_States_Securities_and_Exchange_Commission_svg"/>
          <p:cNvPicPr>
            <a:picLocks noChangeAspect="1" noChangeArrowheads="1"/>
          </p:cNvPicPr>
          <p:nvPr/>
        </p:nvPicPr>
        <p:blipFill>
          <a:blip r:embed="rId2" cstate="print"/>
          <a:srcRect/>
          <a:stretch>
            <a:fillRect/>
          </a:stretch>
        </p:blipFill>
        <p:spPr bwMode="auto">
          <a:xfrm>
            <a:off x="228600" y="5638800"/>
            <a:ext cx="1066800" cy="1066800"/>
          </a:xfrm>
          <a:prstGeom prst="rect">
            <a:avLst/>
          </a:prstGeom>
          <a:noFill/>
        </p:spPr>
      </p:pic>
      <p:sp>
        <p:nvSpPr>
          <p:cNvPr id="12" name="Rectangle 11"/>
          <p:cNvSpPr/>
          <p:nvPr/>
        </p:nvSpPr>
        <p:spPr>
          <a:xfrm>
            <a:off x="1219200" y="1905000"/>
            <a:ext cx="7086600" cy="4379660"/>
          </a:xfrm>
          <a:prstGeom prst="rect">
            <a:avLst/>
          </a:prstGeom>
        </p:spPr>
        <p:txBody>
          <a:bodyPr wrap="square">
            <a:spAutoFit/>
          </a:bodyPr>
          <a:lstStyle/>
          <a:p>
            <a:pPr marL="342900" lvl="0" indent="-342900">
              <a:spcBef>
                <a:spcPct val="20000"/>
              </a:spcBef>
              <a:buFont typeface="Arial" pitchFamily="34" charset="0"/>
              <a:buChar char="•"/>
            </a:pPr>
            <a:r>
              <a:rPr lang="en-US" sz="2400" dirty="0">
                <a:solidFill>
                  <a:prstClr val="black"/>
                </a:solidFill>
                <a:latin typeface="Times New Roman" pitchFamily="18" charset="0"/>
                <a:cs typeface="Times New Roman" pitchFamily="18" charset="0"/>
              </a:rPr>
              <a:t>Reviews continue back in the office.</a:t>
            </a:r>
          </a:p>
          <a:p>
            <a:pPr marL="342900" lvl="0" indent="-342900">
              <a:spcBef>
                <a:spcPct val="20000"/>
              </a:spcBef>
              <a:buFont typeface="Arial" pitchFamily="34" charset="0"/>
              <a:buChar char="•"/>
            </a:pPr>
            <a:r>
              <a:rPr lang="en-US" sz="2400" dirty="0">
                <a:solidFill>
                  <a:prstClr val="black"/>
                </a:solidFill>
                <a:latin typeface="Times New Roman" pitchFamily="18" charset="0"/>
                <a:cs typeface="Times New Roman" pitchFamily="18" charset="0"/>
              </a:rPr>
              <a:t>The exam staff typically spends a few additional weeks finishing reviews, and researching various regulatory issues (securities laws, interpretive guidance, and no-action letters to support any/all findings identified during the exam).</a:t>
            </a:r>
          </a:p>
          <a:p>
            <a:pPr marL="342900" lvl="0" indent="-342900">
              <a:spcBef>
                <a:spcPct val="20000"/>
              </a:spcBef>
              <a:buFont typeface="Arial" pitchFamily="34" charset="0"/>
              <a:buChar char="•"/>
            </a:pPr>
            <a:r>
              <a:rPr lang="en-US" sz="2400" dirty="0">
                <a:solidFill>
                  <a:prstClr val="black"/>
                </a:solidFill>
                <a:latin typeface="Times New Roman" pitchFamily="18" charset="0"/>
                <a:cs typeface="Times New Roman" pitchFamily="18" charset="0"/>
              </a:rPr>
              <a:t>Memorialize exam work in an internal exam report.  The report typically identifies the focus areas of the exam along with the reviews performed, and any violations of securities laws identified during the exam.</a:t>
            </a:r>
            <a:r>
              <a:rPr lang="en-US" sz="2900" b="1" dirty="0">
                <a:solidFill>
                  <a:prstClr val="black"/>
                </a:solidFill>
              </a:rPr>
              <a:t> </a:t>
            </a:r>
          </a:p>
        </p:txBody>
      </p:sp>
      <p:sp>
        <p:nvSpPr>
          <p:cNvPr id="3" name="Slide Number Placeholder 2"/>
          <p:cNvSpPr>
            <a:spLocks noGrp="1"/>
          </p:cNvSpPr>
          <p:nvPr>
            <p:ph type="sldNum" sz="quarter" idx="12"/>
          </p:nvPr>
        </p:nvSpPr>
        <p:spPr/>
        <p:txBody>
          <a:bodyPr/>
          <a:lstStyle/>
          <a:p>
            <a:fld id="{A7CF25F6-FE55-4EE7-9DF4-61E04936BE8D}" type="slidenum">
              <a:rPr lang="en-US" smtClean="0">
                <a:solidFill>
                  <a:prstClr val="black">
                    <a:tint val="75000"/>
                  </a:prstClr>
                </a:solidFill>
              </a:rPr>
              <a:pPr/>
              <a:t>36</a:t>
            </a:fld>
            <a:endParaRPr lang="en-US">
              <a:solidFill>
                <a:prstClr val="black">
                  <a:tint val="75000"/>
                </a:prstClr>
              </a:solidFill>
            </a:endParaRPr>
          </a:p>
        </p:txBody>
      </p:sp>
    </p:spTree>
    <p:extLst>
      <p:ext uri="{BB962C8B-B14F-4D97-AF65-F5344CB8AC3E}">
        <p14:creationId xmlns:p14="http://schemas.microsoft.com/office/powerpoint/2010/main" val="43938698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a:solidFill>
                  <a:prstClr val="black"/>
                </a:solidFill>
                <a:effectLst>
                  <a:outerShdw blurRad="38100" dist="38100" dir="2700000" algn="tl">
                    <a:srgbClr val="000000">
                      <a:alpha val="43137"/>
                    </a:srgbClr>
                  </a:outerShdw>
                </a:effectLst>
                <a:latin typeface="Times New Roman" pitchFamily="18" charset="0"/>
                <a:cs typeface="Times New Roman" pitchFamily="18" charset="0"/>
              </a:rPr>
              <a:t>Exam Disposition</a:t>
            </a:r>
            <a:endParaRPr lang="en-US"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Rectangle 6"/>
          <p:cNvSpPr/>
          <p:nvPr/>
        </p:nvSpPr>
        <p:spPr>
          <a:xfrm>
            <a:off x="152400" y="1371600"/>
            <a:ext cx="86868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p:nvSpPr>
        <p:spPr>
          <a:xfrm>
            <a:off x="152400" y="1447800"/>
            <a:ext cx="8686800" cy="76200"/>
          </a:xfrm>
          <a:prstGeom prst="rect">
            <a:avLst/>
          </a:prstGeom>
          <a:solidFill>
            <a:schemeClr val="bg2">
              <a:lumMod val="10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0" name="Picture 7" descr="600px-United_States_Securities_and_Exchange_Commission_svg"/>
          <p:cNvPicPr>
            <a:picLocks noChangeAspect="1" noChangeArrowheads="1"/>
          </p:cNvPicPr>
          <p:nvPr/>
        </p:nvPicPr>
        <p:blipFill>
          <a:blip r:embed="rId2" cstate="print"/>
          <a:srcRect/>
          <a:stretch>
            <a:fillRect/>
          </a:stretch>
        </p:blipFill>
        <p:spPr bwMode="auto">
          <a:xfrm>
            <a:off x="228600" y="5638800"/>
            <a:ext cx="1066800" cy="1066800"/>
          </a:xfrm>
          <a:prstGeom prst="rect">
            <a:avLst/>
          </a:prstGeom>
          <a:noFill/>
        </p:spPr>
      </p:pic>
      <p:sp>
        <p:nvSpPr>
          <p:cNvPr id="12" name="Rectangle 11"/>
          <p:cNvSpPr/>
          <p:nvPr/>
        </p:nvSpPr>
        <p:spPr>
          <a:xfrm>
            <a:off x="757988" y="1752600"/>
            <a:ext cx="7624011" cy="4801314"/>
          </a:xfrm>
          <a:prstGeom prst="rect">
            <a:avLst/>
          </a:prstGeom>
        </p:spPr>
        <p:txBody>
          <a:bodyPr wrap="square">
            <a:spAutoFit/>
          </a:bodyPr>
          <a:lstStyle/>
          <a:p>
            <a:pPr lvl="0">
              <a:spcBef>
                <a:spcPct val="20000"/>
              </a:spcBef>
            </a:pPr>
            <a:r>
              <a:rPr lang="en-US" dirty="0">
                <a:solidFill>
                  <a:prstClr val="black"/>
                </a:solidFill>
                <a:latin typeface="Times New Roman" pitchFamily="18" charset="0"/>
                <a:cs typeface="Times New Roman" pitchFamily="18" charset="0"/>
              </a:rPr>
              <a:t>Generally three types of outcomes to an exam:</a:t>
            </a:r>
          </a:p>
          <a:p>
            <a:pPr marL="971550" lvl="1" indent="-514350">
              <a:spcBef>
                <a:spcPct val="20000"/>
              </a:spcBef>
              <a:buFont typeface="+mj-lt"/>
              <a:buAutoNum type="arabicPeriod"/>
            </a:pPr>
            <a:r>
              <a:rPr lang="en-US" i="1" dirty="0">
                <a:solidFill>
                  <a:prstClr val="black"/>
                </a:solidFill>
                <a:latin typeface="Times New Roman" pitchFamily="18" charset="0"/>
                <a:cs typeface="Times New Roman" pitchFamily="18" charset="0"/>
              </a:rPr>
              <a:t>No findings resulting No Further Action Taken (rarest outcome)</a:t>
            </a:r>
          </a:p>
          <a:p>
            <a:pPr marL="971550" lvl="1" indent="-514350">
              <a:spcBef>
                <a:spcPct val="20000"/>
              </a:spcBef>
              <a:buFont typeface="+mj-lt"/>
              <a:buAutoNum type="arabicPeriod"/>
            </a:pPr>
            <a:r>
              <a:rPr lang="en-US" i="1" dirty="0">
                <a:solidFill>
                  <a:prstClr val="black"/>
                </a:solidFill>
                <a:latin typeface="Times New Roman" pitchFamily="18" charset="0"/>
                <a:cs typeface="Times New Roman" pitchFamily="18" charset="0"/>
              </a:rPr>
              <a:t>Deficiency Letter</a:t>
            </a:r>
          </a:p>
          <a:p>
            <a:pPr marL="1600200" lvl="3" indent="-228600">
              <a:spcBef>
                <a:spcPct val="20000"/>
              </a:spcBef>
              <a:buFont typeface="Arial" pitchFamily="34" charset="0"/>
              <a:buChar char="–"/>
            </a:pPr>
            <a:r>
              <a:rPr lang="en-US" i="1" dirty="0">
                <a:solidFill>
                  <a:prstClr val="black"/>
                </a:solidFill>
                <a:latin typeface="Times New Roman" pitchFamily="18" charset="0"/>
                <a:cs typeface="Times New Roman" pitchFamily="18" charset="0"/>
              </a:rPr>
              <a:t>A letter to the firm that identifies all of the areas where we found that the firm failed to comply with Securities Laws.</a:t>
            </a:r>
          </a:p>
          <a:p>
            <a:pPr marL="1600200" lvl="3" indent="-228600">
              <a:spcBef>
                <a:spcPct val="20000"/>
              </a:spcBef>
              <a:buFont typeface="Arial" pitchFamily="34" charset="0"/>
              <a:buChar char="–"/>
            </a:pPr>
            <a:r>
              <a:rPr lang="en-US" dirty="0">
                <a:solidFill>
                  <a:prstClr val="black"/>
                </a:solidFill>
                <a:latin typeface="Times New Roman" pitchFamily="18" charset="0"/>
                <a:cs typeface="Times New Roman" pitchFamily="18" charset="0"/>
              </a:rPr>
              <a:t>Deficiency Letters require a timely response from the firm regarding corrective action</a:t>
            </a:r>
          </a:p>
          <a:p>
            <a:pPr marL="1600200" lvl="3" indent="-228600">
              <a:spcBef>
                <a:spcPct val="20000"/>
              </a:spcBef>
              <a:buFont typeface="Arial" pitchFamily="34" charset="0"/>
              <a:buChar char="–"/>
            </a:pPr>
            <a:r>
              <a:rPr lang="en-US" dirty="0">
                <a:solidFill>
                  <a:prstClr val="black"/>
                </a:solidFill>
                <a:latin typeface="Times New Roman" pitchFamily="18" charset="0"/>
                <a:cs typeface="Times New Roman" pitchFamily="18" charset="0"/>
              </a:rPr>
              <a:t>Also, provides opportunity to present facts if they feel our findings are incorrect. </a:t>
            </a:r>
          </a:p>
          <a:p>
            <a:pPr marL="971550" lvl="1" indent="-514350">
              <a:spcBef>
                <a:spcPct val="20000"/>
              </a:spcBef>
              <a:buFont typeface="+mj-lt"/>
              <a:buAutoNum type="arabicPeriod"/>
            </a:pPr>
            <a:r>
              <a:rPr lang="en-US" dirty="0">
                <a:solidFill>
                  <a:prstClr val="black"/>
                </a:solidFill>
                <a:latin typeface="Times New Roman" pitchFamily="18" charset="0"/>
                <a:cs typeface="Times New Roman" pitchFamily="18" charset="0"/>
              </a:rPr>
              <a:t> </a:t>
            </a:r>
            <a:r>
              <a:rPr lang="en-US" i="1" dirty="0">
                <a:solidFill>
                  <a:prstClr val="black"/>
                </a:solidFill>
                <a:latin typeface="Times New Roman" pitchFamily="18" charset="0"/>
                <a:cs typeface="Times New Roman" pitchFamily="18" charset="0"/>
              </a:rPr>
              <a:t>The exam is referred to another SEC division or separate agency </a:t>
            </a:r>
          </a:p>
          <a:p>
            <a:pPr marL="1600200" lvl="3" indent="-228600">
              <a:spcBef>
                <a:spcPct val="20000"/>
              </a:spcBef>
              <a:buFont typeface="Arial" pitchFamily="34" charset="0"/>
              <a:buChar char="–"/>
            </a:pPr>
            <a:r>
              <a:rPr lang="en-US" dirty="0">
                <a:solidFill>
                  <a:prstClr val="black"/>
                </a:solidFill>
                <a:latin typeface="Times New Roman" pitchFamily="18" charset="0"/>
                <a:cs typeface="Times New Roman" pitchFamily="18" charset="0"/>
              </a:rPr>
              <a:t>SEC Enforcement Referral</a:t>
            </a:r>
          </a:p>
          <a:p>
            <a:pPr marL="1600200" lvl="3" indent="-228600">
              <a:spcBef>
                <a:spcPct val="20000"/>
              </a:spcBef>
              <a:buFont typeface="Arial" pitchFamily="34" charset="0"/>
              <a:buChar char="–"/>
            </a:pPr>
            <a:r>
              <a:rPr lang="en-US" dirty="0">
                <a:solidFill>
                  <a:prstClr val="black"/>
                </a:solidFill>
                <a:latin typeface="Times New Roman" pitchFamily="18" charset="0"/>
                <a:cs typeface="Times New Roman" pitchFamily="18" charset="0"/>
              </a:rPr>
              <a:t>SRO Referral (FINRA, CFTC, etc.)</a:t>
            </a:r>
          </a:p>
          <a:p>
            <a:pPr marL="1600200" lvl="3" indent="-228600">
              <a:spcBef>
                <a:spcPct val="20000"/>
              </a:spcBef>
              <a:buFont typeface="Arial" pitchFamily="34" charset="0"/>
              <a:buChar char="–"/>
            </a:pPr>
            <a:r>
              <a:rPr lang="en-US" dirty="0">
                <a:solidFill>
                  <a:prstClr val="black"/>
                </a:solidFill>
                <a:latin typeface="Times New Roman" pitchFamily="18" charset="0"/>
                <a:cs typeface="Times New Roman" pitchFamily="18" charset="0"/>
              </a:rPr>
              <a:t>State Securities Board Referral (TSSB)</a:t>
            </a:r>
          </a:p>
          <a:p>
            <a:pPr marL="1600200" lvl="3" indent="-228600">
              <a:spcBef>
                <a:spcPct val="20000"/>
              </a:spcBef>
              <a:buFont typeface="Arial" pitchFamily="34" charset="0"/>
              <a:buChar char="–"/>
            </a:pPr>
            <a:r>
              <a:rPr lang="en-US" dirty="0">
                <a:solidFill>
                  <a:prstClr val="black"/>
                </a:solidFill>
                <a:latin typeface="Times New Roman" pitchFamily="18" charset="0"/>
                <a:cs typeface="Times New Roman" pitchFamily="18" charset="0"/>
              </a:rPr>
              <a:t>Other SEC Offices or other Divisions (Regional, TM, </a:t>
            </a:r>
            <a:r>
              <a:rPr lang="en-US" dirty="0" err="1">
                <a:solidFill>
                  <a:prstClr val="black"/>
                </a:solidFill>
                <a:latin typeface="Times New Roman" pitchFamily="18" charset="0"/>
                <a:cs typeface="Times New Roman" pitchFamily="18" charset="0"/>
              </a:rPr>
              <a:t>CorpFin</a:t>
            </a:r>
            <a:r>
              <a:rPr lang="en-US" dirty="0">
                <a:solidFill>
                  <a:prstClr val="black"/>
                </a:solidFill>
                <a:latin typeface="Times New Roman" pitchFamily="18" charset="0"/>
                <a:cs typeface="Times New Roman" pitchFamily="18" charset="0"/>
              </a:rPr>
              <a:t>, etc.)</a:t>
            </a:r>
          </a:p>
        </p:txBody>
      </p:sp>
      <p:sp>
        <p:nvSpPr>
          <p:cNvPr id="3" name="Slide Number Placeholder 2"/>
          <p:cNvSpPr>
            <a:spLocks noGrp="1"/>
          </p:cNvSpPr>
          <p:nvPr>
            <p:ph type="sldNum" sz="quarter" idx="12"/>
          </p:nvPr>
        </p:nvSpPr>
        <p:spPr/>
        <p:txBody>
          <a:bodyPr/>
          <a:lstStyle/>
          <a:p>
            <a:fld id="{A7CF25F6-FE55-4EE7-9DF4-61E04936BE8D}" type="slidenum">
              <a:rPr lang="en-US" smtClean="0">
                <a:solidFill>
                  <a:prstClr val="black">
                    <a:tint val="75000"/>
                  </a:prstClr>
                </a:solidFill>
              </a:rPr>
              <a:pPr/>
              <a:t>37</a:t>
            </a:fld>
            <a:endParaRPr lang="en-US">
              <a:solidFill>
                <a:prstClr val="black">
                  <a:tint val="75000"/>
                </a:prstClr>
              </a:solidFill>
            </a:endParaRPr>
          </a:p>
        </p:txBody>
      </p:sp>
    </p:spTree>
    <p:extLst>
      <p:ext uri="{BB962C8B-B14F-4D97-AF65-F5344CB8AC3E}">
        <p14:creationId xmlns:p14="http://schemas.microsoft.com/office/powerpoint/2010/main" val="350745445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sealtxt"/>
          <p:cNvPicPr>
            <a:picLocks noChangeArrowheads="1"/>
          </p:cNvPicPr>
          <p:nvPr/>
        </p:nvPicPr>
        <p:blipFill>
          <a:blip r:embed="rId3" cstate="print"/>
          <a:srcRect/>
          <a:stretch>
            <a:fillRect/>
          </a:stretch>
        </p:blipFill>
        <p:spPr bwMode="auto">
          <a:xfrm>
            <a:off x="0" y="762000"/>
            <a:ext cx="9144000" cy="5083175"/>
          </a:xfrm>
          <a:prstGeom prst="rect">
            <a:avLst/>
          </a:prstGeom>
          <a:noFill/>
          <a:ln w="9525">
            <a:noFill/>
            <a:miter lim="800000"/>
            <a:headEnd/>
            <a:tailEnd/>
          </a:ln>
        </p:spPr>
      </p:pic>
      <p:sp>
        <p:nvSpPr>
          <p:cNvPr id="21507" name="Rectangle 3"/>
          <p:cNvSpPr>
            <a:spLocks noChangeArrowheads="1"/>
          </p:cNvSpPr>
          <p:nvPr/>
        </p:nvSpPr>
        <p:spPr bwMode="auto">
          <a:xfrm>
            <a:off x="0" y="0"/>
            <a:ext cx="9144000" cy="762000"/>
          </a:xfrm>
          <a:prstGeom prst="rect">
            <a:avLst/>
          </a:prstGeom>
          <a:solidFill>
            <a:schemeClr val="accent1"/>
          </a:solidFill>
          <a:ln w="12700">
            <a:solidFill>
              <a:schemeClr val="accent1"/>
            </a:solidFill>
            <a:miter lim="800000"/>
            <a:headEnd/>
            <a:tailEnd/>
          </a:ln>
        </p:spPr>
        <p:txBody>
          <a:bodyPr wrap="none" anchor="ctr"/>
          <a:lstStyle/>
          <a:p>
            <a:endParaRPr lang="en-US"/>
          </a:p>
        </p:txBody>
      </p:sp>
      <p:sp>
        <p:nvSpPr>
          <p:cNvPr id="21508" name="Rectangle 4"/>
          <p:cNvSpPr>
            <a:spLocks noChangeArrowheads="1"/>
          </p:cNvSpPr>
          <p:nvPr/>
        </p:nvSpPr>
        <p:spPr bwMode="auto">
          <a:xfrm>
            <a:off x="0" y="5791200"/>
            <a:ext cx="9144000" cy="10668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2" name="Slide Number Placeholder 1"/>
          <p:cNvSpPr>
            <a:spLocks noGrp="1"/>
          </p:cNvSpPr>
          <p:nvPr>
            <p:ph type="sldNum" sz="quarter" idx="12"/>
          </p:nvPr>
        </p:nvSpPr>
        <p:spPr/>
        <p:txBody>
          <a:bodyPr/>
          <a:lstStyle/>
          <a:p>
            <a:fld id="{A7CF25F6-FE55-4EE7-9DF4-61E04936BE8D}" type="slidenum">
              <a:rPr lang="en-US" smtClean="0"/>
              <a:t>38</a:t>
            </a:fld>
            <a:endParaRPr lang="en-US"/>
          </a:p>
        </p:txBody>
      </p:sp>
    </p:spTree>
    <p:extLst>
      <p:ext uri="{BB962C8B-B14F-4D97-AF65-F5344CB8AC3E}">
        <p14:creationId xmlns:p14="http://schemas.microsoft.com/office/powerpoint/2010/main" val="1093660686"/>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effectLst>
                  <a:outerShdw blurRad="38100" dist="38100" dir="2700000" algn="tl">
                    <a:srgbClr val="000000">
                      <a:alpha val="43137"/>
                    </a:srgbClr>
                  </a:outerShdw>
                </a:effectLst>
                <a:latin typeface="Times New Roman" pitchFamily="18" charset="0"/>
                <a:cs typeface="Times New Roman" pitchFamily="18" charset="0"/>
              </a:rPr>
              <a:t>Overview of the SEC</a:t>
            </a:r>
          </a:p>
        </p:txBody>
      </p:sp>
      <p:sp>
        <p:nvSpPr>
          <p:cNvPr id="7" name="Rectangle 6"/>
          <p:cNvSpPr/>
          <p:nvPr/>
        </p:nvSpPr>
        <p:spPr>
          <a:xfrm>
            <a:off x="152400" y="1371600"/>
            <a:ext cx="86868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447800"/>
            <a:ext cx="8686800" cy="76200"/>
          </a:xfrm>
          <a:prstGeom prst="rect">
            <a:avLst/>
          </a:prstGeom>
          <a:solidFill>
            <a:schemeClr val="bg2">
              <a:lumMod val="10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7" descr="600px-United_States_Securities_and_Exchange_Commission_svg"/>
          <p:cNvPicPr>
            <a:picLocks noChangeAspect="1" noChangeArrowheads="1"/>
          </p:cNvPicPr>
          <p:nvPr/>
        </p:nvPicPr>
        <p:blipFill>
          <a:blip r:embed="rId2" cstate="print"/>
          <a:srcRect/>
          <a:stretch>
            <a:fillRect/>
          </a:stretch>
        </p:blipFill>
        <p:spPr bwMode="auto">
          <a:xfrm>
            <a:off x="228600" y="5638800"/>
            <a:ext cx="1066800" cy="1066800"/>
          </a:xfrm>
          <a:prstGeom prst="rect">
            <a:avLst/>
          </a:prstGeom>
          <a:noFill/>
        </p:spPr>
      </p:pic>
      <p:sp>
        <p:nvSpPr>
          <p:cNvPr id="12" name="Rectangle 11"/>
          <p:cNvSpPr/>
          <p:nvPr/>
        </p:nvSpPr>
        <p:spPr>
          <a:xfrm>
            <a:off x="1219200" y="1981200"/>
            <a:ext cx="6477000" cy="4247317"/>
          </a:xfrm>
          <a:prstGeom prst="rect">
            <a:avLst/>
          </a:prstGeom>
        </p:spPr>
        <p:txBody>
          <a:bodyPr wrap="square">
            <a:spAutoFit/>
          </a:bodyPr>
          <a:lstStyle/>
          <a:p>
            <a:r>
              <a:rPr lang="en-US" b="1" dirty="0" smtClean="0">
                <a:latin typeface="Times New Roman" pitchFamily="18" charset="0"/>
                <a:cs typeface="Times New Roman" pitchFamily="18" charset="0"/>
              </a:rPr>
              <a:t>Principal Statutory Authority:</a:t>
            </a:r>
          </a:p>
          <a:p>
            <a:pPr marL="285750" indent="-285750">
              <a:buFont typeface="Arial" pitchFamily="34" charset="0"/>
              <a:buChar char="•"/>
            </a:pPr>
            <a:endParaRPr lang="en-US" dirty="0" smtClean="0">
              <a:latin typeface="Times New Roman" pitchFamily="18" charset="0"/>
              <a:cs typeface="Times New Roman" pitchFamily="18" charset="0"/>
            </a:endParaRPr>
          </a:p>
          <a:p>
            <a:pPr marL="742950" lvl="1" indent="-285750">
              <a:buFont typeface="Arial" pitchFamily="34" charset="0"/>
              <a:buChar char="•"/>
            </a:pPr>
            <a:r>
              <a:rPr lang="en-US" dirty="0" smtClean="0">
                <a:latin typeface="Times New Roman" pitchFamily="18" charset="0"/>
                <a:cs typeface="Times New Roman" pitchFamily="18" charset="0"/>
              </a:rPr>
              <a:t>Securities Act of 1933</a:t>
            </a:r>
          </a:p>
          <a:p>
            <a:pPr marL="742950" lvl="1" indent="-285750">
              <a:buFont typeface="Arial" pitchFamily="34" charset="0"/>
              <a:buChar char="•"/>
            </a:pPr>
            <a:endParaRPr lang="en-US" dirty="0" smtClean="0">
              <a:latin typeface="Times New Roman" pitchFamily="18" charset="0"/>
              <a:cs typeface="Times New Roman" pitchFamily="18" charset="0"/>
            </a:endParaRPr>
          </a:p>
          <a:p>
            <a:pPr marL="742950" lvl="1" indent="-285750">
              <a:buFont typeface="Arial" pitchFamily="34" charset="0"/>
              <a:buChar char="•"/>
            </a:pPr>
            <a:r>
              <a:rPr lang="en-US" dirty="0" smtClean="0">
                <a:latin typeface="Times New Roman" pitchFamily="18" charset="0"/>
                <a:cs typeface="Times New Roman" pitchFamily="18" charset="0"/>
              </a:rPr>
              <a:t>Securities Exchange Act of 1934</a:t>
            </a:r>
          </a:p>
          <a:p>
            <a:pPr marL="742950" lvl="1" indent="-285750">
              <a:buFont typeface="Arial" pitchFamily="34" charset="0"/>
              <a:buChar char="•"/>
            </a:pPr>
            <a:endParaRPr lang="en-US" dirty="0" smtClean="0">
              <a:latin typeface="Times New Roman" pitchFamily="18" charset="0"/>
              <a:cs typeface="Times New Roman" pitchFamily="18" charset="0"/>
            </a:endParaRPr>
          </a:p>
          <a:p>
            <a:pPr marL="742950" lvl="1" indent="-285750">
              <a:buFont typeface="Arial" pitchFamily="34" charset="0"/>
              <a:buChar char="•"/>
            </a:pPr>
            <a:r>
              <a:rPr lang="en-US" dirty="0" smtClean="0">
                <a:latin typeface="Times New Roman" pitchFamily="18" charset="0"/>
                <a:cs typeface="Times New Roman" pitchFamily="18" charset="0"/>
              </a:rPr>
              <a:t>Investment Company Act of 1940</a:t>
            </a:r>
          </a:p>
          <a:p>
            <a:pPr marL="742950" lvl="1" indent="-285750">
              <a:buFont typeface="Arial" pitchFamily="34" charset="0"/>
              <a:buChar char="•"/>
            </a:pPr>
            <a:endParaRPr lang="en-US" dirty="0" smtClean="0">
              <a:latin typeface="Times New Roman" pitchFamily="18" charset="0"/>
              <a:cs typeface="Times New Roman" pitchFamily="18" charset="0"/>
            </a:endParaRPr>
          </a:p>
          <a:p>
            <a:pPr marL="742950" lvl="1" indent="-285750">
              <a:buFont typeface="Arial" pitchFamily="34" charset="0"/>
              <a:buChar char="•"/>
            </a:pPr>
            <a:r>
              <a:rPr lang="en-US" dirty="0" smtClean="0">
                <a:latin typeface="Times New Roman" pitchFamily="18" charset="0"/>
                <a:cs typeface="Times New Roman" pitchFamily="18" charset="0"/>
              </a:rPr>
              <a:t>Investment Advisers Act of 1940</a:t>
            </a:r>
          </a:p>
          <a:p>
            <a:pPr marL="742950" lvl="1" indent="-285750">
              <a:buFont typeface="Arial" pitchFamily="34" charset="0"/>
              <a:buChar char="•"/>
            </a:pPr>
            <a:endParaRPr lang="en-US" dirty="0" smtClean="0">
              <a:latin typeface="Times New Roman" pitchFamily="18" charset="0"/>
              <a:cs typeface="Times New Roman" pitchFamily="18" charset="0"/>
            </a:endParaRPr>
          </a:p>
          <a:p>
            <a:pPr marL="742950" lvl="1" indent="-285750">
              <a:buFont typeface="Arial" pitchFamily="34" charset="0"/>
              <a:buChar char="•"/>
            </a:pPr>
            <a:r>
              <a:rPr lang="en-US" dirty="0" smtClean="0">
                <a:latin typeface="Times New Roman" pitchFamily="18" charset="0"/>
                <a:cs typeface="Times New Roman" pitchFamily="18" charset="0"/>
              </a:rPr>
              <a:t>Sarbanes-Oxley Act of 2000 (“SOX”)</a:t>
            </a:r>
          </a:p>
          <a:p>
            <a:pPr marL="742950" lvl="1" indent="-285750">
              <a:buFont typeface="Arial" pitchFamily="34" charset="0"/>
              <a:buChar char="•"/>
            </a:pPr>
            <a:endParaRPr lang="en-US" dirty="0" smtClean="0">
              <a:latin typeface="Times New Roman" pitchFamily="18" charset="0"/>
              <a:cs typeface="Times New Roman" pitchFamily="18" charset="0"/>
            </a:endParaRPr>
          </a:p>
          <a:p>
            <a:pPr marL="742950" lvl="1" indent="-285750">
              <a:buFont typeface="Arial" pitchFamily="34" charset="0"/>
              <a:buChar char="•"/>
            </a:pPr>
            <a:r>
              <a:rPr lang="en-US" dirty="0" smtClean="0">
                <a:latin typeface="Times New Roman" pitchFamily="18" charset="0"/>
                <a:cs typeface="Times New Roman" pitchFamily="18" charset="0"/>
              </a:rPr>
              <a:t>Dodd-Frank </a:t>
            </a:r>
            <a:r>
              <a:rPr lang="en-US" dirty="0">
                <a:latin typeface="Times New Roman" pitchFamily="18" charset="0"/>
                <a:cs typeface="Times New Roman" pitchFamily="18" charset="0"/>
              </a:rPr>
              <a:t>Wall Street Reform and Consumer Protection </a:t>
            </a:r>
            <a:r>
              <a:rPr lang="en-US" dirty="0" smtClean="0">
                <a:latin typeface="Times New Roman" pitchFamily="18" charset="0"/>
                <a:cs typeface="Times New Roman" pitchFamily="18" charset="0"/>
              </a:rPr>
              <a:t>Act (2010)</a:t>
            </a:r>
          </a:p>
          <a:p>
            <a:pPr marL="285750" indent="-285750">
              <a:buFont typeface="Arial" pitchFamily="34" charset="0"/>
              <a:buChar char="•"/>
            </a:pPr>
            <a:endParaRPr lang="en-US" dirty="0"/>
          </a:p>
        </p:txBody>
      </p:sp>
      <p:sp>
        <p:nvSpPr>
          <p:cNvPr id="3" name="Slide Number Placeholder 2"/>
          <p:cNvSpPr>
            <a:spLocks noGrp="1"/>
          </p:cNvSpPr>
          <p:nvPr>
            <p:ph type="sldNum" sz="quarter" idx="12"/>
          </p:nvPr>
        </p:nvSpPr>
        <p:spPr/>
        <p:txBody>
          <a:bodyPr/>
          <a:lstStyle/>
          <a:p>
            <a:fld id="{A7CF25F6-FE55-4EE7-9DF4-61E04936BE8D}" type="slidenum">
              <a:rPr lang="en-US" smtClean="0"/>
              <a:t>4</a:t>
            </a:fld>
            <a:endParaRPr lang="en-US"/>
          </a:p>
        </p:txBody>
      </p:sp>
    </p:spTree>
    <p:extLst>
      <p:ext uri="{BB962C8B-B14F-4D97-AF65-F5344CB8AC3E}">
        <p14:creationId xmlns:p14="http://schemas.microsoft.com/office/powerpoint/2010/main" val="40638163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effectLst>
                  <a:outerShdw blurRad="38100" dist="38100" dir="2700000" algn="tl">
                    <a:srgbClr val="000000">
                      <a:alpha val="43137"/>
                    </a:srgbClr>
                  </a:outerShdw>
                </a:effectLst>
                <a:latin typeface="Times New Roman" pitchFamily="18" charset="0"/>
                <a:cs typeface="Times New Roman" pitchFamily="18" charset="0"/>
              </a:rPr>
              <a:t>Overview of the SEC</a:t>
            </a:r>
          </a:p>
        </p:txBody>
      </p:sp>
      <p:sp>
        <p:nvSpPr>
          <p:cNvPr id="7" name="Rectangle 6"/>
          <p:cNvSpPr/>
          <p:nvPr/>
        </p:nvSpPr>
        <p:spPr>
          <a:xfrm>
            <a:off x="152400" y="1371600"/>
            <a:ext cx="86868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447800"/>
            <a:ext cx="8686800" cy="76200"/>
          </a:xfrm>
          <a:prstGeom prst="rect">
            <a:avLst/>
          </a:prstGeom>
          <a:solidFill>
            <a:schemeClr val="bg2">
              <a:lumMod val="10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7" descr="600px-United_States_Securities_and_Exchange_Commission_svg"/>
          <p:cNvPicPr>
            <a:picLocks noChangeAspect="1" noChangeArrowheads="1"/>
          </p:cNvPicPr>
          <p:nvPr/>
        </p:nvPicPr>
        <p:blipFill>
          <a:blip r:embed="rId2" cstate="print"/>
          <a:srcRect/>
          <a:stretch>
            <a:fillRect/>
          </a:stretch>
        </p:blipFill>
        <p:spPr bwMode="auto">
          <a:xfrm>
            <a:off x="228600" y="5638800"/>
            <a:ext cx="1066800" cy="1066800"/>
          </a:xfrm>
          <a:prstGeom prst="rect">
            <a:avLst/>
          </a:prstGeom>
          <a:noFill/>
        </p:spPr>
      </p:pic>
      <p:sp>
        <p:nvSpPr>
          <p:cNvPr id="12" name="Rectangle 11"/>
          <p:cNvSpPr/>
          <p:nvPr/>
        </p:nvSpPr>
        <p:spPr>
          <a:xfrm>
            <a:off x="1219200" y="1981200"/>
            <a:ext cx="6477000" cy="4524315"/>
          </a:xfrm>
          <a:prstGeom prst="rect">
            <a:avLst/>
          </a:prstGeom>
        </p:spPr>
        <p:txBody>
          <a:bodyPr wrap="square">
            <a:spAutoFit/>
          </a:bodyPr>
          <a:lstStyle/>
          <a:p>
            <a:r>
              <a:rPr lang="en-US" b="1" dirty="0" smtClean="0">
                <a:latin typeface="Times New Roman" pitchFamily="18" charset="0"/>
                <a:cs typeface="Times New Roman" pitchFamily="18" charset="0"/>
              </a:rPr>
              <a:t>Run by five Commissioners</a:t>
            </a:r>
          </a:p>
          <a:p>
            <a:pPr marL="742950" lvl="1" indent="-285750">
              <a:buFont typeface="Arial" pitchFamily="34" charset="0"/>
              <a:buChar char="•"/>
            </a:pPr>
            <a:r>
              <a:rPr lang="en-US" dirty="0" smtClean="0">
                <a:latin typeface="Times New Roman" pitchFamily="18" charset="0"/>
                <a:cs typeface="Times New Roman" pitchFamily="18" charset="0"/>
              </a:rPr>
              <a:t>Chair Mary Jo White</a:t>
            </a:r>
          </a:p>
          <a:p>
            <a:pPr marL="742950" lvl="1" indent="-285750">
              <a:buFont typeface="Arial" pitchFamily="34" charset="0"/>
              <a:buChar char="•"/>
            </a:pPr>
            <a:r>
              <a:rPr lang="en-US" dirty="0" smtClean="0">
                <a:latin typeface="Times New Roman" pitchFamily="18" charset="0"/>
                <a:cs typeface="Times New Roman" pitchFamily="18" charset="0"/>
              </a:rPr>
              <a:t>Each appointed by the President</a:t>
            </a:r>
          </a:p>
          <a:p>
            <a:pPr marL="742950" lvl="1" indent="-285750">
              <a:buFont typeface="Arial" pitchFamily="34" charset="0"/>
              <a:buChar char="•"/>
            </a:pPr>
            <a:r>
              <a:rPr lang="en-US" dirty="0" smtClean="0">
                <a:latin typeface="Times New Roman" pitchFamily="18" charset="0"/>
                <a:cs typeface="Times New Roman" pitchFamily="18" charset="0"/>
              </a:rPr>
              <a:t>No more than three commissioners from same party</a:t>
            </a:r>
          </a:p>
          <a:p>
            <a:pPr marL="285750" indent="-285750">
              <a:buFont typeface="Arial" pitchFamily="34" charset="0"/>
              <a:buChar char="•"/>
            </a:pPr>
            <a:endParaRPr lang="en-US" dirty="0">
              <a:latin typeface="Times New Roman" pitchFamily="18" charset="0"/>
              <a:cs typeface="Times New Roman" pitchFamily="18" charset="0"/>
            </a:endParaRPr>
          </a:p>
          <a:p>
            <a:r>
              <a:rPr lang="en-US" b="1" dirty="0" smtClean="0">
                <a:latin typeface="Times New Roman" pitchFamily="18" charset="0"/>
                <a:cs typeface="Times New Roman" pitchFamily="18" charset="0"/>
              </a:rPr>
              <a:t>Workforce </a:t>
            </a:r>
            <a:r>
              <a:rPr lang="en-US" b="1" dirty="0">
                <a:latin typeface="Times New Roman" pitchFamily="18" charset="0"/>
                <a:cs typeface="Times New Roman" pitchFamily="18" charset="0"/>
              </a:rPr>
              <a:t>of 3900 </a:t>
            </a:r>
            <a:endParaRPr lang="en-US" b="1" dirty="0" smtClean="0">
              <a:latin typeface="Times New Roman" pitchFamily="18" charset="0"/>
              <a:cs typeface="Times New Roman" pitchFamily="18" charset="0"/>
            </a:endParaRPr>
          </a:p>
          <a:p>
            <a:pPr marL="742950" lvl="1" indent="-285750">
              <a:buFont typeface="Arial" pitchFamily="34" charset="0"/>
              <a:buChar char="•"/>
            </a:pPr>
            <a:r>
              <a:rPr lang="en-US" dirty="0" smtClean="0">
                <a:latin typeface="Times New Roman" pitchFamily="18" charset="0"/>
                <a:cs typeface="Times New Roman" pitchFamily="18" charset="0"/>
              </a:rPr>
              <a:t>Smaller </a:t>
            </a:r>
            <a:r>
              <a:rPr lang="en-US" dirty="0">
                <a:latin typeface="Times New Roman" pitchFamily="18" charset="0"/>
                <a:cs typeface="Times New Roman" pitchFamily="18" charset="0"/>
              </a:rPr>
              <a:t>than the DC police </a:t>
            </a:r>
            <a:r>
              <a:rPr lang="en-US" dirty="0" smtClean="0">
                <a:latin typeface="Times New Roman" pitchFamily="18" charset="0"/>
                <a:cs typeface="Times New Roman" pitchFamily="18" charset="0"/>
              </a:rPr>
              <a:t>department</a:t>
            </a:r>
          </a:p>
          <a:p>
            <a:pPr marL="742950" lvl="1" indent="-285750">
              <a:buFont typeface="Arial" pitchFamily="34" charset="0"/>
              <a:buChar char="•"/>
            </a:pPr>
            <a:r>
              <a:rPr lang="en-US" dirty="0" smtClean="0">
                <a:latin typeface="Times New Roman" pitchFamily="18" charset="0"/>
                <a:cs typeface="Times New Roman" pitchFamily="18" charset="0"/>
              </a:rPr>
              <a:t>Oversees 35,000 + entities:</a:t>
            </a:r>
          </a:p>
          <a:p>
            <a:pPr marL="1200150" lvl="2" indent="-285750">
              <a:buFont typeface="Arial" pitchFamily="34" charset="0"/>
              <a:buChar char="•"/>
            </a:pPr>
            <a:r>
              <a:rPr lang="en-US" dirty="0" smtClean="0">
                <a:latin typeface="Times New Roman" pitchFamily="18" charset="0"/>
                <a:cs typeface="Times New Roman" pitchFamily="18" charset="0"/>
              </a:rPr>
              <a:t>11,700 </a:t>
            </a:r>
            <a:r>
              <a:rPr lang="en-US" dirty="0">
                <a:latin typeface="Times New Roman" pitchFamily="18" charset="0"/>
                <a:cs typeface="Times New Roman" pitchFamily="18" charset="0"/>
              </a:rPr>
              <a:t>investment </a:t>
            </a:r>
            <a:r>
              <a:rPr lang="en-US" dirty="0" smtClean="0">
                <a:latin typeface="Times New Roman" pitchFamily="18" charset="0"/>
                <a:cs typeface="Times New Roman" pitchFamily="18" charset="0"/>
              </a:rPr>
              <a:t>advisers</a:t>
            </a:r>
            <a:endParaRPr lang="en-US" sz="1400" dirty="0">
              <a:latin typeface="Times New Roman" pitchFamily="18" charset="0"/>
              <a:cs typeface="Times New Roman" pitchFamily="18" charset="0"/>
            </a:endParaRPr>
          </a:p>
          <a:p>
            <a:pPr marL="1200150" lvl="2" indent="-285750">
              <a:buFont typeface="Arial" pitchFamily="34" charset="0"/>
              <a:buChar char="•"/>
            </a:pPr>
            <a:r>
              <a:rPr lang="en-US" dirty="0" smtClean="0">
                <a:latin typeface="Times New Roman" pitchFamily="18" charset="0"/>
                <a:cs typeface="Times New Roman" pitchFamily="18" charset="0"/>
              </a:rPr>
              <a:t>9700 </a:t>
            </a:r>
            <a:r>
              <a:rPr lang="en-US" dirty="0">
                <a:latin typeface="Times New Roman" pitchFamily="18" charset="0"/>
                <a:cs typeface="Times New Roman" pitchFamily="18" charset="0"/>
              </a:rPr>
              <a:t>mutual funds and </a:t>
            </a:r>
            <a:r>
              <a:rPr lang="en-US" dirty="0" smtClean="0">
                <a:latin typeface="Times New Roman" pitchFamily="18" charset="0"/>
                <a:cs typeface="Times New Roman" pitchFamily="18" charset="0"/>
              </a:rPr>
              <a:t>ETFs</a:t>
            </a:r>
            <a:endParaRPr lang="en-US" sz="1400" dirty="0">
              <a:latin typeface="Times New Roman" pitchFamily="18" charset="0"/>
              <a:cs typeface="Times New Roman" pitchFamily="18" charset="0"/>
            </a:endParaRPr>
          </a:p>
          <a:p>
            <a:pPr marL="1200150" lvl="2" indent="-285750">
              <a:buFont typeface="Arial" pitchFamily="34" charset="0"/>
              <a:buChar char="•"/>
            </a:pPr>
            <a:r>
              <a:rPr lang="en-US" dirty="0" smtClean="0">
                <a:latin typeface="Times New Roman" pitchFamily="18" charset="0"/>
                <a:cs typeface="Times New Roman" pitchFamily="18" charset="0"/>
              </a:rPr>
              <a:t>4500 </a:t>
            </a:r>
            <a:r>
              <a:rPr lang="en-US" dirty="0">
                <a:latin typeface="Times New Roman" pitchFamily="18" charset="0"/>
                <a:cs typeface="Times New Roman" pitchFamily="18" charset="0"/>
              </a:rPr>
              <a:t>brokerage </a:t>
            </a:r>
            <a:r>
              <a:rPr lang="en-US" dirty="0" smtClean="0">
                <a:latin typeface="Times New Roman" pitchFamily="18" charset="0"/>
                <a:cs typeface="Times New Roman" pitchFamily="18" charset="0"/>
              </a:rPr>
              <a:t>firms</a:t>
            </a:r>
            <a:endParaRPr lang="en-US" sz="1400" dirty="0">
              <a:latin typeface="Times New Roman" pitchFamily="18" charset="0"/>
              <a:cs typeface="Times New Roman" pitchFamily="18" charset="0"/>
            </a:endParaRPr>
          </a:p>
          <a:p>
            <a:pPr marL="1200150" lvl="2" indent="-285750">
              <a:buFont typeface="Arial" pitchFamily="34" charset="0"/>
              <a:buChar char="•"/>
            </a:pPr>
            <a:r>
              <a:rPr lang="en-US" dirty="0" smtClean="0">
                <a:latin typeface="Times New Roman" pitchFamily="18" charset="0"/>
                <a:cs typeface="Times New Roman" pitchFamily="18" charset="0"/>
              </a:rPr>
              <a:t>Stock </a:t>
            </a:r>
            <a:r>
              <a:rPr lang="en-US" dirty="0">
                <a:latin typeface="Times New Roman" pitchFamily="18" charset="0"/>
                <a:cs typeface="Times New Roman" pitchFamily="18" charset="0"/>
              </a:rPr>
              <a:t>market in which more than 8.5 billion shares </a:t>
            </a:r>
            <a:r>
              <a:rPr lang="en-US" dirty="0" smtClean="0">
                <a:latin typeface="Times New Roman" pitchFamily="18" charset="0"/>
                <a:cs typeface="Times New Roman" pitchFamily="18" charset="0"/>
              </a:rPr>
              <a:t>are traded </a:t>
            </a:r>
            <a:r>
              <a:rPr lang="en-US" dirty="0">
                <a:latin typeface="Times New Roman" pitchFamily="18" charset="0"/>
                <a:cs typeface="Times New Roman" pitchFamily="18" charset="0"/>
              </a:rPr>
              <a:t>each </a:t>
            </a:r>
            <a:r>
              <a:rPr lang="en-US" dirty="0" smtClean="0">
                <a:latin typeface="Times New Roman" pitchFamily="18" charset="0"/>
                <a:cs typeface="Times New Roman" pitchFamily="18" charset="0"/>
              </a:rPr>
              <a:t>day</a:t>
            </a:r>
            <a:endParaRPr lang="en-US" sz="1400" dirty="0">
              <a:latin typeface="Times New Roman" pitchFamily="18" charset="0"/>
              <a:cs typeface="Times New Roman" pitchFamily="18" charset="0"/>
            </a:endParaRPr>
          </a:p>
          <a:p>
            <a:pPr marL="1200150" lvl="2" indent="-285750">
              <a:buFont typeface="Arial" pitchFamily="34" charset="0"/>
              <a:buChar char="•"/>
            </a:pPr>
            <a:r>
              <a:rPr lang="en-US" dirty="0" smtClean="0">
                <a:latin typeface="Times New Roman" pitchFamily="18" charset="0"/>
                <a:cs typeface="Times New Roman" pitchFamily="18" charset="0"/>
              </a:rPr>
              <a:t>Financial </a:t>
            </a:r>
            <a:r>
              <a:rPr lang="en-US" dirty="0">
                <a:latin typeface="Times New Roman" pitchFamily="18" charset="0"/>
                <a:cs typeface="Times New Roman" pitchFamily="18" charset="0"/>
              </a:rPr>
              <a:t>statements and corporate disclosures for all public companies</a:t>
            </a:r>
            <a:endParaRPr lang="en-US" sz="1400" dirty="0">
              <a:latin typeface="Times New Roman" pitchFamily="18" charset="0"/>
              <a:cs typeface="Times New Roman" pitchFamily="18" charset="0"/>
            </a:endParaRPr>
          </a:p>
          <a:p>
            <a:pPr marL="285750" indent="-285750">
              <a:buFont typeface="Arial" pitchFamily="34" charset="0"/>
              <a:buChar char="•"/>
            </a:pPr>
            <a:endParaRPr lang="en-US" dirty="0"/>
          </a:p>
        </p:txBody>
      </p:sp>
      <p:sp>
        <p:nvSpPr>
          <p:cNvPr id="3" name="Slide Number Placeholder 2"/>
          <p:cNvSpPr>
            <a:spLocks noGrp="1"/>
          </p:cNvSpPr>
          <p:nvPr>
            <p:ph type="sldNum" sz="quarter" idx="12"/>
          </p:nvPr>
        </p:nvSpPr>
        <p:spPr/>
        <p:txBody>
          <a:bodyPr/>
          <a:lstStyle/>
          <a:p>
            <a:fld id="{A7CF25F6-FE55-4EE7-9DF4-61E04936BE8D}" type="slidenum">
              <a:rPr lang="en-US" smtClean="0"/>
              <a:t>5</a:t>
            </a:fld>
            <a:endParaRPr lang="en-US"/>
          </a:p>
        </p:txBody>
      </p:sp>
    </p:spTree>
    <p:extLst>
      <p:ext uri="{BB962C8B-B14F-4D97-AF65-F5344CB8AC3E}">
        <p14:creationId xmlns:p14="http://schemas.microsoft.com/office/powerpoint/2010/main" val="24828671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effectLst>
                  <a:outerShdw blurRad="38100" dist="38100" dir="2700000" algn="tl">
                    <a:srgbClr val="000000">
                      <a:alpha val="43137"/>
                    </a:srgbClr>
                  </a:outerShdw>
                </a:effectLst>
                <a:latin typeface="Times New Roman" pitchFamily="18" charset="0"/>
                <a:cs typeface="Times New Roman" pitchFamily="18" charset="0"/>
              </a:rPr>
              <a:t>Overview of the SEC</a:t>
            </a:r>
          </a:p>
        </p:txBody>
      </p:sp>
      <p:sp>
        <p:nvSpPr>
          <p:cNvPr id="7" name="Rectangle 6"/>
          <p:cNvSpPr/>
          <p:nvPr/>
        </p:nvSpPr>
        <p:spPr>
          <a:xfrm>
            <a:off x="152400" y="1371600"/>
            <a:ext cx="86868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447800"/>
            <a:ext cx="8686800" cy="76200"/>
          </a:xfrm>
          <a:prstGeom prst="rect">
            <a:avLst/>
          </a:prstGeom>
          <a:solidFill>
            <a:schemeClr val="bg2">
              <a:lumMod val="10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7" descr="600px-United_States_Securities_and_Exchange_Commission_svg"/>
          <p:cNvPicPr>
            <a:picLocks noChangeAspect="1" noChangeArrowheads="1"/>
          </p:cNvPicPr>
          <p:nvPr/>
        </p:nvPicPr>
        <p:blipFill>
          <a:blip r:embed="rId2" cstate="print"/>
          <a:srcRect/>
          <a:stretch>
            <a:fillRect/>
          </a:stretch>
        </p:blipFill>
        <p:spPr bwMode="auto">
          <a:xfrm>
            <a:off x="228600" y="5638800"/>
            <a:ext cx="1066800" cy="1066800"/>
          </a:xfrm>
          <a:prstGeom prst="rect">
            <a:avLst/>
          </a:prstGeom>
          <a:noFill/>
        </p:spPr>
      </p:pic>
      <p:sp>
        <p:nvSpPr>
          <p:cNvPr id="12" name="Rectangle 11"/>
          <p:cNvSpPr/>
          <p:nvPr/>
        </p:nvSpPr>
        <p:spPr>
          <a:xfrm>
            <a:off x="1219200" y="1981200"/>
            <a:ext cx="6477000" cy="4001095"/>
          </a:xfrm>
          <a:prstGeom prst="rect">
            <a:avLst/>
          </a:prstGeom>
        </p:spPr>
        <p:txBody>
          <a:bodyPr wrap="square">
            <a:spAutoFit/>
          </a:bodyPr>
          <a:lstStyle/>
          <a:p>
            <a:r>
              <a:rPr lang="en-US" b="1" dirty="0" smtClean="0">
                <a:latin typeface="Times New Roman" pitchFamily="18" charset="0"/>
                <a:cs typeface="Times New Roman" pitchFamily="18" charset="0"/>
              </a:rPr>
              <a:t>Five Divisions:</a:t>
            </a:r>
          </a:p>
          <a:p>
            <a:pPr marL="742950" lvl="1" indent="-285750">
              <a:buFont typeface="Arial" pitchFamily="34" charset="0"/>
              <a:buChar char="•"/>
            </a:pPr>
            <a:r>
              <a:rPr lang="en-US" dirty="0" smtClean="0">
                <a:latin typeface="Times New Roman" pitchFamily="18" charset="0"/>
                <a:cs typeface="Times New Roman" pitchFamily="18" charset="0"/>
              </a:rPr>
              <a:t>Corporation Finance</a:t>
            </a:r>
          </a:p>
          <a:p>
            <a:pPr marL="1200150" lvl="2" indent="-285750">
              <a:buFont typeface="Arial" pitchFamily="34" charset="0"/>
              <a:buChar char="•"/>
            </a:pPr>
            <a:r>
              <a:rPr lang="en-US" sz="1600" dirty="0" smtClean="0">
                <a:latin typeface="Times New Roman" pitchFamily="18" charset="0"/>
                <a:cs typeface="Times New Roman" pitchFamily="18" charset="0"/>
              </a:rPr>
              <a:t>Offerings </a:t>
            </a:r>
            <a:r>
              <a:rPr lang="en-US" sz="1600" dirty="0">
                <a:latin typeface="Times New Roman" pitchFamily="18" charset="0"/>
                <a:cs typeface="Times New Roman" pitchFamily="18" charset="0"/>
              </a:rPr>
              <a:t>(</a:t>
            </a:r>
            <a:r>
              <a:rPr lang="en-US" sz="1600" dirty="0" smtClean="0">
                <a:latin typeface="Times New Roman" pitchFamily="18" charset="0"/>
                <a:cs typeface="Times New Roman" pitchFamily="18" charset="0"/>
              </a:rPr>
              <a:t>issuers)</a:t>
            </a:r>
          </a:p>
          <a:p>
            <a:pPr marL="1200150" lvl="2" indent="-285750">
              <a:buFont typeface="Arial" pitchFamily="34" charset="0"/>
              <a:buChar char="•"/>
            </a:pPr>
            <a:r>
              <a:rPr lang="en-US" sz="1600" dirty="0" smtClean="0">
                <a:latin typeface="Times New Roman" pitchFamily="18" charset="0"/>
                <a:cs typeface="Times New Roman" pitchFamily="18" charset="0"/>
              </a:rPr>
              <a:t>Public </a:t>
            </a:r>
            <a:r>
              <a:rPr lang="en-US" sz="1600" dirty="0">
                <a:latin typeface="Times New Roman" pitchFamily="18" charset="0"/>
                <a:cs typeface="Times New Roman" pitchFamily="18" charset="0"/>
              </a:rPr>
              <a:t>companies</a:t>
            </a:r>
          </a:p>
          <a:p>
            <a:pPr marL="742950" lvl="1" indent="-285750">
              <a:buFont typeface="Arial" pitchFamily="34" charset="0"/>
              <a:buChar char="•"/>
            </a:pPr>
            <a:r>
              <a:rPr lang="en-US" b="1" dirty="0" smtClean="0">
                <a:latin typeface="Times New Roman" pitchFamily="18" charset="0"/>
                <a:cs typeface="Times New Roman" pitchFamily="18" charset="0"/>
              </a:rPr>
              <a:t>Enforcement</a:t>
            </a:r>
          </a:p>
          <a:p>
            <a:pPr marL="1200150" lvl="2" indent="-285750">
              <a:buFont typeface="Arial" pitchFamily="34" charset="0"/>
              <a:buChar char="•"/>
            </a:pPr>
            <a:r>
              <a:rPr lang="en-US" sz="1600" dirty="0" smtClean="0">
                <a:latin typeface="Times New Roman" pitchFamily="18" charset="0"/>
                <a:cs typeface="Times New Roman" pitchFamily="18" charset="0"/>
              </a:rPr>
              <a:t>All registrants</a:t>
            </a:r>
          </a:p>
          <a:p>
            <a:pPr marL="742950" lvl="1" indent="-285750">
              <a:buFont typeface="Arial" pitchFamily="34" charset="0"/>
              <a:buChar char="•"/>
            </a:pPr>
            <a:r>
              <a:rPr lang="en-US" dirty="0" smtClean="0">
                <a:latin typeface="Times New Roman" pitchFamily="18" charset="0"/>
                <a:cs typeface="Times New Roman" pitchFamily="18" charset="0"/>
              </a:rPr>
              <a:t>Investment Management</a:t>
            </a:r>
          </a:p>
          <a:p>
            <a:pPr marL="1200150" lvl="2" indent="-285750">
              <a:buFont typeface="Arial" pitchFamily="34" charset="0"/>
              <a:buChar char="•"/>
            </a:pPr>
            <a:r>
              <a:rPr lang="en-US" sz="1600" dirty="0" smtClean="0">
                <a:latin typeface="Times New Roman" pitchFamily="18" charset="0"/>
                <a:cs typeface="Times New Roman" pitchFamily="18" charset="0"/>
              </a:rPr>
              <a:t>Investment Advisers</a:t>
            </a:r>
          </a:p>
          <a:p>
            <a:pPr marL="1200150" lvl="2" indent="-285750">
              <a:buFont typeface="Arial" pitchFamily="34" charset="0"/>
              <a:buChar char="•"/>
            </a:pPr>
            <a:r>
              <a:rPr lang="en-US" sz="1600" dirty="0" smtClean="0">
                <a:latin typeface="Times New Roman" pitchFamily="18" charset="0"/>
                <a:cs typeface="Times New Roman" pitchFamily="18" charset="0"/>
              </a:rPr>
              <a:t>Investment </a:t>
            </a:r>
            <a:r>
              <a:rPr lang="en-US" sz="1600" dirty="0">
                <a:latin typeface="Times New Roman" pitchFamily="18" charset="0"/>
                <a:cs typeface="Times New Roman" pitchFamily="18" charset="0"/>
              </a:rPr>
              <a:t>Companies </a:t>
            </a:r>
          </a:p>
          <a:p>
            <a:pPr marL="742950" lvl="1" indent="-285750">
              <a:buFont typeface="Arial" pitchFamily="34" charset="0"/>
              <a:buChar char="•"/>
            </a:pPr>
            <a:r>
              <a:rPr lang="en-US" dirty="0" smtClean="0">
                <a:latin typeface="Times New Roman" pitchFamily="18" charset="0"/>
                <a:cs typeface="Times New Roman" pitchFamily="18" charset="0"/>
              </a:rPr>
              <a:t>Trading </a:t>
            </a:r>
            <a:r>
              <a:rPr lang="en-US" dirty="0">
                <a:latin typeface="Times New Roman" pitchFamily="18" charset="0"/>
                <a:cs typeface="Times New Roman" pitchFamily="18" charset="0"/>
              </a:rPr>
              <a:t>and </a:t>
            </a:r>
            <a:r>
              <a:rPr lang="en-US" dirty="0" smtClean="0">
                <a:latin typeface="Times New Roman" pitchFamily="18" charset="0"/>
                <a:cs typeface="Times New Roman" pitchFamily="18" charset="0"/>
              </a:rPr>
              <a:t>Markets</a:t>
            </a:r>
          </a:p>
          <a:p>
            <a:pPr marL="1200150" lvl="2" indent="-285750">
              <a:buFont typeface="Arial" pitchFamily="34" charset="0"/>
              <a:buChar char="•"/>
            </a:pPr>
            <a:r>
              <a:rPr lang="en-US" sz="1600" dirty="0" smtClean="0">
                <a:latin typeface="Times New Roman" pitchFamily="18" charset="0"/>
                <a:cs typeface="Times New Roman" pitchFamily="18" charset="0"/>
              </a:rPr>
              <a:t>Broker-Dealers</a:t>
            </a:r>
          </a:p>
          <a:p>
            <a:pPr marL="1200150" lvl="2" indent="-285750">
              <a:buFont typeface="Arial" pitchFamily="34" charset="0"/>
              <a:buChar char="•"/>
            </a:pPr>
            <a:r>
              <a:rPr lang="en-US" sz="1600" dirty="0" smtClean="0">
                <a:latin typeface="Times New Roman" pitchFamily="18" charset="0"/>
                <a:cs typeface="Times New Roman" pitchFamily="18" charset="0"/>
              </a:rPr>
              <a:t>SRO’s </a:t>
            </a:r>
          </a:p>
          <a:p>
            <a:pPr marL="1200150" lvl="2" indent="-285750">
              <a:buFont typeface="Arial" pitchFamily="34" charset="0"/>
              <a:buChar char="•"/>
            </a:pPr>
            <a:r>
              <a:rPr lang="en-US" sz="1600" dirty="0" smtClean="0">
                <a:latin typeface="Times New Roman" pitchFamily="18" charset="0"/>
                <a:cs typeface="Times New Roman" pitchFamily="18" charset="0"/>
              </a:rPr>
              <a:t>Transfer </a:t>
            </a:r>
            <a:r>
              <a:rPr lang="en-US" sz="1600" dirty="0">
                <a:latin typeface="Times New Roman" pitchFamily="18" charset="0"/>
                <a:cs typeface="Times New Roman" pitchFamily="18" charset="0"/>
              </a:rPr>
              <a:t>Agents</a:t>
            </a:r>
          </a:p>
          <a:p>
            <a:pPr marL="742950" lvl="1" indent="-285750">
              <a:buFont typeface="Arial" pitchFamily="34" charset="0"/>
              <a:buChar char="•"/>
            </a:pPr>
            <a:r>
              <a:rPr lang="en-US" dirty="0" smtClean="0">
                <a:latin typeface="Times New Roman" pitchFamily="18" charset="0"/>
                <a:cs typeface="Times New Roman" pitchFamily="18" charset="0"/>
              </a:rPr>
              <a:t>Risk, Strategy, and Financial Innovation</a:t>
            </a:r>
          </a:p>
          <a:p>
            <a:pPr marL="285750" indent="-285750">
              <a:buFont typeface="Arial" pitchFamily="34" charset="0"/>
              <a:buChar char="•"/>
            </a:pPr>
            <a:endParaRPr lang="en-US" dirty="0" smtClean="0"/>
          </a:p>
        </p:txBody>
      </p:sp>
      <p:sp>
        <p:nvSpPr>
          <p:cNvPr id="3" name="Slide Number Placeholder 2"/>
          <p:cNvSpPr>
            <a:spLocks noGrp="1"/>
          </p:cNvSpPr>
          <p:nvPr>
            <p:ph type="sldNum" sz="quarter" idx="12"/>
          </p:nvPr>
        </p:nvSpPr>
        <p:spPr/>
        <p:txBody>
          <a:bodyPr/>
          <a:lstStyle/>
          <a:p>
            <a:fld id="{A7CF25F6-FE55-4EE7-9DF4-61E04936BE8D}" type="slidenum">
              <a:rPr lang="en-US" smtClean="0"/>
              <a:t>6</a:t>
            </a:fld>
            <a:endParaRPr lang="en-US"/>
          </a:p>
        </p:txBody>
      </p:sp>
    </p:spTree>
    <p:extLst>
      <p:ext uri="{BB962C8B-B14F-4D97-AF65-F5344CB8AC3E}">
        <p14:creationId xmlns:p14="http://schemas.microsoft.com/office/powerpoint/2010/main" val="17890035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effectLst>
                  <a:outerShdw blurRad="38100" dist="38100" dir="2700000" algn="tl">
                    <a:srgbClr val="000000">
                      <a:alpha val="43137"/>
                    </a:srgbClr>
                  </a:outerShdw>
                </a:effectLst>
                <a:latin typeface="Times New Roman" pitchFamily="18" charset="0"/>
                <a:cs typeface="Times New Roman" pitchFamily="18" charset="0"/>
              </a:rPr>
              <a:t>Overview of the SEC</a:t>
            </a:r>
          </a:p>
        </p:txBody>
      </p:sp>
      <p:sp>
        <p:nvSpPr>
          <p:cNvPr id="7" name="Rectangle 6"/>
          <p:cNvSpPr/>
          <p:nvPr/>
        </p:nvSpPr>
        <p:spPr>
          <a:xfrm>
            <a:off x="152400" y="1371600"/>
            <a:ext cx="86868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447800"/>
            <a:ext cx="8686800" cy="76200"/>
          </a:xfrm>
          <a:prstGeom prst="rect">
            <a:avLst/>
          </a:prstGeom>
          <a:solidFill>
            <a:schemeClr val="bg2">
              <a:lumMod val="10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7" descr="600px-United_States_Securities_and_Exchange_Commission_svg"/>
          <p:cNvPicPr>
            <a:picLocks noChangeAspect="1" noChangeArrowheads="1"/>
          </p:cNvPicPr>
          <p:nvPr/>
        </p:nvPicPr>
        <p:blipFill>
          <a:blip r:embed="rId2" cstate="print"/>
          <a:srcRect/>
          <a:stretch>
            <a:fillRect/>
          </a:stretch>
        </p:blipFill>
        <p:spPr bwMode="auto">
          <a:xfrm>
            <a:off x="228600" y="5638800"/>
            <a:ext cx="1066800" cy="1066800"/>
          </a:xfrm>
          <a:prstGeom prst="rect">
            <a:avLst/>
          </a:prstGeom>
          <a:noFill/>
        </p:spPr>
      </p:pic>
      <p:sp>
        <p:nvSpPr>
          <p:cNvPr id="12" name="Rectangle 11"/>
          <p:cNvSpPr/>
          <p:nvPr/>
        </p:nvSpPr>
        <p:spPr>
          <a:xfrm>
            <a:off x="1219200" y="1981200"/>
            <a:ext cx="6477000" cy="2862322"/>
          </a:xfrm>
          <a:prstGeom prst="rect">
            <a:avLst/>
          </a:prstGeom>
        </p:spPr>
        <p:txBody>
          <a:bodyPr wrap="square">
            <a:spAutoFit/>
          </a:bodyPr>
          <a:lstStyle/>
          <a:p>
            <a:r>
              <a:rPr lang="en-US" b="1" dirty="0" smtClean="0"/>
              <a:t>Eight Offices:</a:t>
            </a:r>
          </a:p>
          <a:p>
            <a:endParaRPr lang="en-US" b="1" dirty="0"/>
          </a:p>
          <a:p>
            <a:pPr marL="742950" lvl="1" indent="-285750">
              <a:buFont typeface="Arial" pitchFamily="34" charset="0"/>
              <a:buChar char="•"/>
            </a:pPr>
            <a:r>
              <a:rPr lang="en-US" b="1" dirty="0"/>
              <a:t>Compliance, Inspections and Examinations</a:t>
            </a:r>
          </a:p>
          <a:p>
            <a:pPr marL="742950" lvl="1" indent="-285750">
              <a:buFont typeface="Arial" pitchFamily="34" charset="0"/>
              <a:buChar char="•"/>
            </a:pPr>
            <a:r>
              <a:rPr lang="en-US" dirty="0"/>
              <a:t>Investor Education and Advocacy</a:t>
            </a:r>
          </a:p>
          <a:p>
            <a:pPr marL="742950" lvl="1" indent="-285750">
              <a:buFont typeface="Arial" pitchFamily="34" charset="0"/>
              <a:buChar char="•"/>
            </a:pPr>
            <a:r>
              <a:rPr lang="en-US" dirty="0"/>
              <a:t>Chief Accountant</a:t>
            </a:r>
          </a:p>
          <a:p>
            <a:pPr marL="742950" lvl="1" indent="-285750">
              <a:buFont typeface="Arial" pitchFamily="34" charset="0"/>
              <a:buChar char="•"/>
            </a:pPr>
            <a:r>
              <a:rPr lang="en-US" dirty="0"/>
              <a:t>Secretary</a:t>
            </a:r>
          </a:p>
          <a:p>
            <a:pPr marL="742950" lvl="1" indent="-285750">
              <a:buFont typeface="Arial" pitchFamily="34" charset="0"/>
              <a:buChar char="•"/>
            </a:pPr>
            <a:r>
              <a:rPr lang="en-US" dirty="0"/>
              <a:t>General Counsel</a:t>
            </a:r>
          </a:p>
          <a:p>
            <a:pPr marL="742950" lvl="1" indent="-285750">
              <a:buFont typeface="Arial" pitchFamily="34" charset="0"/>
              <a:buChar char="•"/>
            </a:pPr>
            <a:r>
              <a:rPr lang="en-US" dirty="0"/>
              <a:t>International Affairs</a:t>
            </a:r>
          </a:p>
          <a:p>
            <a:pPr marL="742950" lvl="1" indent="-285750">
              <a:buFont typeface="Arial" pitchFamily="34" charset="0"/>
              <a:buChar char="•"/>
            </a:pPr>
            <a:r>
              <a:rPr lang="en-US" dirty="0"/>
              <a:t>Administrative Law Judges</a:t>
            </a:r>
          </a:p>
          <a:p>
            <a:pPr marL="742950" lvl="1" indent="-285750">
              <a:buFont typeface="Arial" pitchFamily="34" charset="0"/>
              <a:buChar char="•"/>
            </a:pPr>
            <a:r>
              <a:rPr lang="en-US" dirty="0"/>
              <a:t>Legislative and Public Affairs</a:t>
            </a:r>
          </a:p>
        </p:txBody>
      </p:sp>
      <p:sp>
        <p:nvSpPr>
          <p:cNvPr id="3" name="Slide Number Placeholder 2"/>
          <p:cNvSpPr>
            <a:spLocks noGrp="1"/>
          </p:cNvSpPr>
          <p:nvPr>
            <p:ph type="sldNum" sz="quarter" idx="12"/>
          </p:nvPr>
        </p:nvSpPr>
        <p:spPr/>
        <p:txBody>
          <a:bodyPr/>
          <a:lstStyle/>
          <a:p>
            <a:fld id="{A7CF25F6-FE55-4EE7-9DF4-61E04936BE8D}" type="slidenum">
              <a:rPr lang="en-US" smtClean="0"/>
              <a:t>7</a:t>
            </a:fld>
            <a:endParaRPr lang="en-US"/>
          </a:p>
        </p:txBody>
      </p:sp>
    </p:spTree>
    <p:extLst>
      <p:ext uri="{BB962C8B-B14F-4D97-AF65-F5344CB8AC3E}">
        <p14:creationId xmlns:p14="http://schemas.microsoft.com/office/powerpoint/2010/main" val="3051600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effectLst>
                  <a:outerShdw blurRad="38100" dist="38100" dir="2700000" algn="tl">
                    <a:srgbClr val="000000">
                      <a:alpha val="43137"/>
                    </a:srgbClr>
                  </a:outerShdw>
                </a:effectLst>
                <a:latin typeface="Times New Roman" pitchFamily="18" charset="0"/>
                <a:cs typeface="Times New Roman" pitchFamily="18" charset="0"/>
              </a:rPr>
              <a:t>Overview of the SEC</a:t>
            </a:r>
          </a:p>
        </p:txBody>
      </p:sp>
      <p:sp>
        <p:nvSpPr>
          <p:cNvPr id="7" name="Rectangle 6"/>
          <p:cNvSpPr/>
          <p:nvPr/>
        </p:nvSpPr>
        <p:spPr>
          <a:xfrm>
            <a:off x="152400" y="1371600"/>
            <a:ext cx="86868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447800"/>
            <a:ext cx="8686800" cy="76200"/>
          </a:xfrm>
          <a:prstGeom prst="rect">
            <a:avLst/>
          </a:prstGeom>
          <a:solidFill>
            <a:schemeClr val="bg2">
              <a:lumMod val="10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7" descr="600px-United_States_Securities_and_Exchange_Commission_svg"/>
          <p:cNvPicPr>
            <a:picLocks noChangeAspect="1" noChangeArrowheads="1"/>
          </p:cNvPicPr>
          <p:nvPr/>
        </p:nvPicPr>
        <p:blipFill>
          <a:blip r:embed="rId2" cstate="print"/>
          <a:srcRect/>
          <a:stretch>
            <a:fillRect/>
          </a:stretch>
        </p:blipFill>
        <p:spPr bwMode="auto">
          <a:xfrm>
            <a:off x="228600" y="5638800"/>
            <a:ext cx="1066800" cy="1066800"/>
          </a:xfrm>
          <a:prstGeom prst="rect">
            <a:avLst/>
          </a:prstGeom>
          <a:noFill/>
        </p:spPr>
      </p:pic>
      <p:sp>
        <p:nvSpPr>
          <p:cNvPr id="12" name="Rectangle 11"/>
          <p:cNvSpPr/>
          <p:nvPr/>
        </p:nvSpPr>
        <p:spPr>
          <a:xfrm>
            <a:off x="1219200" y="1981200"/>
            <a:ext cx="6477000" cy="4216539"/>
          </a:xfrm>
          <a:prstGeom prst="rect">
            <a:avLst/>
          </a:prstGeom>
        </p:spPr>
        <p:txBody>
          <a:bodyPr wrap="square">
            <a:spAutoFit/>
          </a:bodyPr>
          <a:lstStyle/>
          <a:p>
            <a:r>
              <a:rPr lang="en-US" b="1" dirty="0" smtClean="0">
                <a:latin typeface="Times New Roman" pitchFamily="18" charset="0"/>
                <a:cs typeface="Times New Roman" pitchFamily="18" charset="0"/>
              </a:rPr>
              <a:t>Eleven Regional Offices:</a:t>
            </a:r>
          </a:p>
          <a:p>
            <a:endParaRPr lang="en-US" b="1" dirty="0" smtClean="0">
              <a:latin typeface="Times New Roman" pitchFamily="18" charset="0"/>
              <a:cs typeface="Times New Roman" pitchFamily="18" charset="0"/>
            </a:endParaRPr>
          </a:p>
          <a:p>
            <a:pPr marL="742950" lvl="1" indent="-285750">
              <a:buFont typeface="Arial" pitchFamily="34" charset="0"/>
              <a:buChar char="•"/>
            </a:pPr>
            <a:r>
              <a:rPr lang="en-US" dirty="0" smtClean="0">
                <a:latin typeface="Times New Roman" pitchFamily="18" charset="0"/>
                <a:cs typeface="Times New Roman" pitchFamily="18" charset="0"/>
              </a:rPr>
              <a:t>New York</a:t>
            </a:r>
          </a:p>
          <a:p>
            <a:pPr marL="742950" lvl="1" indent="-285750">
              <a:buFont typeface="Arial" pitchFamily="34" charset="0"/>
              <a:buChar char="•"/>
            </a:pPr>
            <a:r>
              <a:rPr lang="en-US" dirty="0" smtClean="0">
                <a:latin typeface="Times New Roman" pitchFamily="18" charset="0"/>
                <a:cs typeface="Times New Roman" pitchFamily="18" charset="0"/>
              </a:rPr>
              <a:t>Boston</a:t>
            </a:r>
          </a:p>
          <a:p>
            <a:pPr marL="742950" lvl="1" indent="-285750">
              <a:buFont typeface="Arial" pitchFamily="34" charset="0"/>
              <a:buChar char="•"/>
            </a:pPr>
            <a:r>
              <a:rPr lang="en-US" dirty="0" smtClean="0">
                <a:latin typeface="Times New Roman" pitchFamily="18" charset="0"/>
                <a:cs typeface="Times New Roman" pitchFamily="18" charset="0"/>
              </a:rPr>
              <a:t>Philadelphia</a:t>
            </a:r>
          </a:p>
          <a:p>
            <a:pPr marL="742950" lvl="1" indent="-285750">
              <a:buFont typeface="Arial" pitchFamily="34" charset="0"/>
              <a:buChar char="•"/>
            </a:pPr>
            <a:r>
              <a:rPr lang="en-US" dirty="0" smtClean="0">
                <a:latin typeface="Times New Roman" pitchFamily="18" charset="0"/>
                <a:cs typeface="Times New Roman" pitchFamily="18" charset="0"/>
              </a:rPr>
              <a:t>Denver </a:t>
            </a:r>
          </a:p>
          <a:p>
            <a:pPr marL="742950" lvl="1" indent="-285750">
              <a:buFont typeface="Arial" pitchFamily="34" charset="0"/>
              <a:buChar char="•"/>
            </a:pPr>
            <a:r>
              <a:rPr lang="en-US" b="1" dirty="0" smtClean="0">
                <a:latin typeface="Times New Roman" pitchFamily="18" charset="0"/>
                <a:cs typeface="Times New Roman" pitchFamily="18" charset="0"/>
              </a:rPr>
              <a:t>Fort Worth</a:t>
            </a:r>
          </a:p>
          <a:p>
            <a:pPr marL="742950" lvl="1" indent="-285750">
              <a:buFont typeface="Arial" pitchFamily="34" charset="0"/>
              <a:buChar char="•"/>
            </a:pPr>
            <a:r>
              <a:rPr lang="en-US" dirty="0" smtClean="0">
                <a:latin typeface="Times New Roman" pitchFamily="18" charset="0"/>
                <a:cs typeface="Times New Roman" pitchFamily="18" charset="0"/>
              </a:rPr>
              <a:t>Salt Lake</a:t>
            </a:r>
          </a:p>
          <a:p>
            <a:pPr marL="742950" lvl="1" indent="-285750">
              <a:buFont typeface="Arial" pitchFamily="34" charset="0"/>
              <a:buChar char="•"/>
            </a:pPr>
            <a:r>
              <a:rPr lang="en-US" dirty="0" smtClean="0">
                <a:latin typeface="Times New Roman" pitchFamily="18" charset="0"/>
                <a:cs typeface="Times New Roman" pitchFamily="18" charset="0"/>
              </a:rPr>
              <a:t>Chicago</a:t>
            </a:r>
          </a:p>
          <a:p>
            <a:pPr marL="742950" lvl="1" indent="-285750">
              <a:buFont typeface="Arial" pitchFamily="34" charset="0"/>
              <a:buChar char="•"/>
            </a:pPr>
            <a:r>
              <a:rPr lang="en-US" dirty="0" smtClean="0">
                <a:latin typeface="Times New Roman" pitchFamily="18" charset="0"/>
                <a:cs typeface="Times New Roman" pitchFamily="18" charset="0"/>
              </a:rPr>
              <a:t>Los Angeles</a:t>
            </a:r>
          </a:p>
          <a:p>
            <a:pPr marL="742950" lvl="1" indent="-285750">
              <a:buFont typeface="Arial" pitchFamily="34" charset="0"/>
              <a:buChar char="•"/>
            </a:pPr>
            <a:r>
              <a:rPr lang="en-US" dirty="0" smtClean="0">
                <a:latin typeface="Times New Roman" pitchFamily="18" charset="0"/>
                <a:cs typeface="Times New Roman" pitchFamily="18" charset="0"/>
              </a:rPr>
              <a:t>San Francisco</a:t>
            </a:r>
          </a:p>
          <a:p>
            <a:pPr marL="742950" lvl="1" indent="-285750">
              <a:buFont typeface="Arial" pitchFamily="34" charset="0"/>
              <a:buChar char="•"/>
            </a:pPr>
            <a:r>
              <a:rPr lang="en-US" dirty="0" smtClean="0">
                <a:latin typeface="Times New Roman" pitchFamily="18" charset="0"/>
                <a:cs typeface="Times New Roman" pitchFamily="18" charset="0"/>
              </a:rPr>
              <a:t>Miami </a:t>
            </a:r>
          </a:p>
          <a:p>
            <a:pPr marL="742950" lvl="1" indent="-285750">
              <a:buFont typeface="Arial" pitchFamily="34" charset="0"/>
              <a:buChar char="•"/>
            </a:pPr>
            <a:r>
              <a:rPr lang="en-US" dirty="0" smtClean="0">
                <a:latin typeface="Times New Roman" pitchFamily="18" charset="0"/>
                <a:cs typeface="Times New Roman" pitchFamily="18" charset="0"/>
              </a:rPr>
              <a:t>Atlanta</a:t>
            </a:r>
          </a:p>
          <a:p>
            <a:pPr marL="285750" indent="-285750">
              <a:buFont typeface="Arial" pitchFamily="34" charset="0"/>
              <a:buChar char="•"/>
            </a:pPr>
            <a:endParaRPr lang="en-US" sz="1600" dirty="0">
              <a:latin typeface="Arial" charset="0"/>
            </a:endParaRPr>
          </a:p>
          <a:p>
            <a:pPr marL="742950" lvl="1" indent="-285750">
              <a:buFont typeface="Arial" pitchFamily="34" charset="0"/>
              <a:buChar char="•"/>
            </a:pPr>
            <a:endParaRPr lang="en-US" dirty="0"/>
          </a:p>
        </p:txBody>
      </p:sp>
      <p:sp>
        <p:nvSpPr>
          <p:cNvPr id="3" name="Slide Number Placeholder 2"/>
          <p:cNvSpPr>
            <a:spLocks noGrp="1"/>
          </p:cNvSpPr>
          <p:nvPr>
            <p:ph type="sldNum" sz="quarter" idx="12"/>
          </p:nvPr>
        </p:nvSpPr>
        <p:spPr/>
        <p:txBody>
          <a:bodyPr/>
          <a:lstStyle/>
          <a:p>
            <a:fld id="{A7CF25F6-FE55-4EE7-9DF4-61E04936BE8D}" type="slidenum">
              <a:rPr lang="en-US" smtClean="0"/>
              <a:t>8</a:t>
            </a:fld>
            <a:endParaRPr lang="en-US"/>
          </a:p>
        </p:txBody>
      </p:sp>
    </p:spTree>
    <p:extLst>
      <p:ext uri="{BB962C8B-B14F-4D97-AF65-F5344CB8AC3E}">
        <p14:creationId xmlns:p14="http://schemas.microsoft.com/office/powerpoint/2010/main" val="42331393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914400"/>
          </a:xfrm>
        </p:spPr>
        <p:txBody>
          <a:bodyPr>
            <a:normAutofit fontScale="90000"/>
          </a:bodyPr>
          <a:lstStyle/>
          <a:p>
            <a:pPr algn="l">
              <a:defRPr/>
            </a:pPr>
            <a:r>
              <a:rPr lang="en-US" dirty="0" smtClean="0">
                <a:latin typeface="Times New Roman" panose="02020603050405020304" pitchFamily="18" charset="0"/>
                <a:cs typeface="Times New Roman" panose="02020603050405020304" pitchFamily="18" charset="0"/>
              </a:rPr>
              <a:t>Overview of the SEC</a:t>
            </a:r>
            <a:br>
              <a:rPr lang="en-US" dirty="0" smtClean="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pic>
        <p:nvPicPr>
          <p:cNvPr id="717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1905000"/>
            <a:ext cx="68580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p:cNvSpPr>
            <a:spLocks noGrp="1"/>
          </p:cNvSpPr>
          <p:nvPr>
            <p:ph type="sldNum" sz="quarter" idx="12"/>
          </p:nvPr>
        </p:nvSpPr>
        <p:spPr/>
        <p:txBody>
          <a:bodyPr/>
          <a:lstStyle/>
          <a:p>
            <a:fld id="{A46A7FD1-EE03-4288-AAF4-18963DD83AF0}" type="slidenum">
              <a:rPr lang="en-US" smtClean="0"/>
              <a:t>9</a:t>
            </a:fld>
            <a:endParaRPr lang="en-US"/>
          </a:p>
        </p:txBody>
      </p:sp>
      <p:grpSp>
        <p:nvGrpSpPr>
          <p:cNvPr id="7" name="Group 6"/>
          <p:cNvGrpSpPr/>
          <p:nvPr/>
        </p:nvGrpSpPr>
        <p:grpSpPr>
          <a:xfrm>
            <a:off x="152400" y="1371600"/>
            <a:ext cx="8686800" cy="5334000"/>
            <a:chOff x="152400" y="1371600"/>
            <a:chExt cx="8686800" cy="5334000"/>
          </a:xfrm>
        </p:grpSpPr>
        <p:sp>
          <p:nvSpPr>
            <p:cNvPr id="8" name="Rectangle 7"/>
            <p:cNvSpPr/>
            <p:nvPr/>
          </p:nvSpPr>
          <p:spPr>
            <a:xfrm>
              <a:off x="152400" y="1371600"/>
              <a:ext cx="86868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52400" y="1447800"/>
              <a:ext cx="8686800" cy="76200"/>
            </a:xfrm>
            <a:prstGeom prst="rect">
              <a:avLst/>
            </a:prstGeom>
            <a:solidFill>
              <a:schemeClr val="bg2">
                <a:lumMod val="10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7" descr="600px-United_States_Securities_and_Exchange_Commission_svg"/>
            <p:cNvPicPr>
              <a:picLocks noChangeAspect="1" noChangeArrowheads="1"/>
            </p:cNvPicPr>
            <p:nvPr/>
          </p:nvPicPr>
          <p:blipFill>
            <a:blip r:embed="rId4" cstate="print"/>
            <a:srcRect/>
            <a:stretch>
              <a:fillRect/>
            </a:stretch>
          </p:blipFill>
          <p:spPr bwMode="auto">
            <a:xfrm>
              <a:off x="228600" y="5638800"/>
              <a:ext cx="1066800" cy="1066800"/>
            </a:xfrm>
            <a:prstGeom prst="rect">
              <a:avLst/>
            </a:prstGeom>
            <a:noFill/>
          </p:spPr>
        </p:pic>
      </p:grpSp>
    </p:spTree>
    <p:extLst>
      <p:ext uri="{BB962C8B-B14F-4D97-AF65-F5344CB8AC3E}">
        <p14:creationId xmlns:p14="http://schemas.microsoft.com/office/powerpoint/2010/main" val="4270323118"/>
      </p:ext>
    </p:extLst>
  </p:cSld>
  <p:clrMapOvr>
    <a:masterClrMapping/>
  </p:clrMapOvr>
  <p:timing>
    <p:tnLst>
      <p:par>
        <p:cTn id="1" dur="indefinite" restart="never" nodeType="tmRoot"/>
      </p:par>
    </p:tnLst>
  </p:timing>
</p:sld>
</file>

<file path=ppt/theme/theme1.xml><?xml version="1.0" encoding="utf-8"?>
<a:theme xmlns:a="http://schemas.openxmlformats.org/drawingml/2006/main" name="pp SLIDE DE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pp SLIDE DE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 SLIDE DECK</Template>
  <TotalTime>947</TotalTime>
  <Words>2075</Words>
  <Application>Microsoft Office PowerPoint</Application>
  <PresentationFormat>On-screen Show (4:3)</PresentationFormat>
  <Paragraphs>344</Paragraphs>
  <Slides>38</Slides>
  <Notes>6</Notes>
  <HiddenSlides>0</HiddenSlides>
  <MMClips>0</MMClips>
  <ScaleCrop>false</ScaleCrop>
  <HeadingPairs>
    <vt:vector size="4" baseType="variant">
      <vt:variant>
        <vt:lpstr>Theme</vt:lpstr>
      </vt:variant>
      <vt:variant>
        <vt:i4>3</vt:i4>
      </vt:variant>
      <vt:variant>
        <vt:lpstr>Slide Titles</vt:lpstr>
      </vt:variant>
      <vt:variant>
        <vt:i4>38</vt:i4>
      </vt:variant>
    </vt:vector>
  </HeadingPairs>
  <TitlesOfParts>
    <vt:vector size="41" baseType="lpstr">
      <vt:lpstr>pp SLIDE DECK</vt:lpstr>
      <vt:lpstr>2_Office Theme</vt:lpstr>
      <vt:lpstr>1_pp SLIDE DECK</vt:lpstr>
      <vt:lpstr>PowerPoint Presentation</vt:lpstr>
      <vt:lpstr>Disclaimer</vt:lpstr>
      <vt:lpstr>Overview of the SEC</vt:lpstr>
      <vt:lpstr>Overview of the SEC</vt:lpstr>
      <vt:lpstr>Overview of the SEC</vt:lpstr>
      <vt:lpstr>Overview of the SEC</vt:lpstr>
      <vt:lpstr>Overview of the SEC</vt:lpstr>
      <vt:lpstr>Overview of the SEC</vt:lpstr>
      <vt:lpstr>Overview of the SEC </vt:lpstr>
      <vt:lpstr>Overview of the SEC</vt:lpstr>
      <vt:lpstr>The Fort Worth Regional Office</vt:lpstr>
      <vt:lpstr>The Fort Worth Regional Office</vt:lpstr>
      <vt:lpstr>PowerPoint Presentation</vt:lpstr>
      <vt:lpstr>Specialty Units</vt:lpstr>
      <vt:lpstr>Key Features of our Investigations</vt:lpstr>
      <vt:lpstr>Types of Cases</vt:lpstr>
      <vt:lpstr>Subpoenas</vt:lpstr>
      <vt:lpstr>Sworn Testimony</vt:lpstr>
      <vt:lpstr>Sharing Information</vt:lpstr>
      <vt:lpstr>Enforcement Action</vt:lpstr>
      <vt:lpstr>Recommending Action to the Commission</vt:lpstr>
      <vt:lpstr>Federal District Court</vt:lpstr>
      <vt:lpstr>Federal District Court (cont’d)</vt:lpstr>
      <vt:lpstr>Federal District Court (cont’d)</vt:lpstr>
      <vt:lpstr>Administrative Proceedings</vt:lpstr>
      <vt:lpstr>PowerPoint Presentation</vt:lpstr>
      <vt:lpstr>Regional Registrant Demographics</vt:lpstr>
      <vt:lpstr>Examination Process</vt:lpstr>
      <vt:lpstr>Exam Selection</vt:lpstr>
      <vt:lpstr>Exam Assignment</vt:lpstr>
      <vt:lpstr>Exam Scope</vt:lpstr>
      <vt:lpstr>Exam Work</vt:lpstr>
      <vt:lpstr>Pre-Fieldwork</vt:lpstr>
      <vt:lpstr>Pre-Fieldwork (cont’d)</vt:lpstr>
      <vt:lpstr>Fieldwork</vt:lpstr>
      <vt:lpstr>Post Fieldwork</vt:lpstr>
      <vt:lpstr>Exam Disposition</vt:lpstr>
      <vt:lpstr>PowerPoint Presentation</vt:lpstr>
    </vt:vector>
  </TitlesOfParts>
  <Company>SEC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Thibodeaux, Barbara</dc:creator>
  <cp:lastModifiedBy>Wheaton, Pamela</cp:lastModifiedBy>
  <cp:revision>38</cp:revision>
  <dcterms:created xsi:type="dcterms:W3CDTF">2012-12-18T18:46:37Z</dcterms:created>
  <dcterms:modified xsi:type="dcterms:W3CDTF">2015-07-13T12:27:24Z</dcterms:modified>
</cp:coreProperties>
</file>